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321" r:id="rId3"/>
    <p:sldId id="406" r:id="rId4"/>
    <p:sldId id="356" r:id="rId5"/>
    <p:sldId id="264" r:id="rId6"/>
    <p:sldId id="276" r:id="rId7"/>
    <p:sldId id="272" r:id="rId8"/>
    <p:sldId id="273" r:id="rId9"/>
    <p:sldId id="274" r:id="rId10"/>
    <p:sldId id="268" r:id="rId11"/>
    <p:sldId id="278" r:id="rId12"/>
    <p:sldId id="279" r:id="rId13"/>
    <p:sldId id="294" r:id="rId14"/>
    <p:sldId id="293" r:id="rId15"/>
    <p:sldId id="282" r:id="rId16"/>
    <p:sldId id="397" r:id="rId17"/>
    <p:sldId id="399" r:id="rId18"/>
    <p:sldId id="301" r:id="rId19"/>
    <p:sldId id="291" r:id="rId20"/>
    <p:sldId id="280" r:id="rId21"/>
    <p:sldId id="322" r:id="rId22"/>
    <p:sldId id="362" r:id="rId23"/>
    <p:sldId id="363" r:id="rId24"/>
    <p:sldId id="401" r:id="rId25"/>
    <p:sldId id="400" r:id="rId26"/>
    <p:sldId id="366" r:id="rId27"/>
    <p:sldId id="367" r:id="rId28"/>
    <p:sldId id="393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6" r:id="rId37"/>
    <p:sldId id="387" r:id="rId38"/>
    <p:sldId id="389" r:id="rId39"/>
    <p:sldId id="388" r:id="rId40"/>
    <p:sldId id="369" r:id="rId41"/>
    <p:sldId id="284" r:id="rId42"/>
    <p:sldId id="371" r:id="rId43"/>
    <p:sldId id="370" r:id="rId44"/>
    <p:sldId id="372" r:id="rId45"/>
    <p:sldId id="394" r:id="rId46"/>
    <p:sldId id="395" r:id="rId47"/>
    <p:sldId id="396" r:id="rId48"/>
    <p:sldId id="402" r:id="rId49"/>
    <p:sldId id="404" r:id="rId50"/>
    <p:sldId id="403" r:id="rId51"/>
    <p:sldId id="354" r:id="rId52"/>
    <p:sldId id="405" r:id="rId53"/>
    <p:sldId id="312" r:id="rId54"/>
    <p:sldId id="313" r:id="rId55"/>
    <p:sldId id="315" r:id="rId56"/>
    <p:sldId id="288" r:id="rId57"/>
    <p:sldId id="287" r:id="rId58"/>
  </p:sldIdLst>
  <p:sldSz cx="12192000" cy="6858000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691ED-6D55-45CB-A659-1A6DAC71DB48}" type="datetimeFigureOut">
              <a:rPr lang="en-NZ" smtClean="0"/>
              <a:t>6/01/2022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750" y="4776788"/>
            <a:ext cx="5335588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28EE5-EEFB-432D-B61F-0B9A2BC29E2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44231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31B749-C43A-41B1-8761-1AB90D8C0C63}" type="slidenum">
              <a:rPr lang="en-AU"/>
              <a:pPr/>
              <a:t>10</a:t>
            </a:fld>
            <a:endParaRPr lang="en-AU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NZ"/>
              <a:t>Read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1033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28EE5-EEFB-432D-B61F-0B9A2BC29E2A}" type="slidenum">
              <a:rPr lang="en-NZ" smtClean="0"/>
              <a:t>41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6904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28EE5-EEFB-432D-B61F-0B9A2BC29E2A}" type="slidenum">
              <a:rPr lang="en-NZ" smtClean="0"/>
              <a:t>50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21773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E3E0-64B9-482B-8B6E-87D5D70FB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3E3B3-6B17-4BB0-9DF9-3BC8E3036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87CFF-661B-480D-A421-0AE91DB8C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72F1-A47F-4248-8C20-86384596FE03}" type="datetimeFigureOut">
              <a:rPr lang="en-NZ" smtClean="0"/>
              <a:t>6/01/2022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7463C-8301-4C6C-986A-D8CFC0A4F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880B1-D768-40BC-AA5A-C70B73BC3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47A7C-B2D8-42D2-AFE4-9490D12B6722}" type="slidenum">
              <a:rPr lang="en-NZ" smtClean="0"/>
              <a:t>‹#›</a:t>
            </a:fld>
            <a:endParaRPr lang="en-NZ"/>
          </a:p>
        </p:txBody>
      </p:sp>
      <p:pic>
        <p:nvPicPr>
          <p:cNvPr id="7" name="Picture 2" descr="Logo&#10;&#10;Description automatically generated">
            <a:extLst>
              <a:ext uri="{FF2B5EF4-FFF2-40B4-BE49-F238E27FC236}">
                <a16:creationId xmlns:a16="http://schemas.microsoft.com/office/drawing/2014/main" id="{02D27066-8E34-429E-95BB-349CE5CEF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377465" cy="597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10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1104-A977-49DB-94A4-9A335D38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BDC4B7-10CE-4B46-B8ED-3474569BD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B0A8A-2D97-4327-8971-83FB1094D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72F1-A47F-4248-8C20-86384596FE03}" type="datetimeFigureOut">
              <a:rPr lang="en-NZ" smtClean="0"/>
              <a:t>6/01/2022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DAA32-D15D-45FA-BBB0-7AD5151C3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606C2-AF5D-4438-A26E-6CA32B8D2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47A7C-B2D8-42D2-AFE4-9490D12B67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875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A1C1F6-8014-4421-B2D1-E0FE0977A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F4668-A8C6-413C-9BC0-19168E449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35A0E-D333-4ABC-AB73-CB76D4E01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72F1-A47F-4248-8C20-86384596FE03}" type="datetimeFigureOut">
              <a:rPr lang="en-NZ" smtClean="0"/>
              <a:t>6/01/2022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AFF91-1F55-4673-977C-ACAFEE3D1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8C5CA-5BB9-4C5D-9CD9-47B84CE39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47A7C-B2D8-42D2-AFE4-9490D12B67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26696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931" y="1976846"/>
            <a:ext cx="10813869" cy="3688664"/>
          </a:xfrm>
        </p:spPr>
        <p:txBody>
          <a:bodyPr numCol="1" spc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8329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620" y="978323"/>
            <a:ext cx="6643294" cy="636951"/>
          </a:xfrm>
        </p:spPr>
        <p:txBody>
          <a:bodyPr>
            <a:noAutofit/>
          </a:bodyPr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NZ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9" y="6259488"/>
            <a:ext cx="2276861" cy="137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863" y="4713474"/>
            <a:ext cx="1042418" cy="1642875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90342" y="1588219"/>
            <a:ext cx="6673850" cy="1000125"/>
          </a:xfrm>
        </p:spPr>
        <p:txBody>
          <a:bodyPr>
            <a:normAutofit/>
          </a:bodyPr>
          <a:lstStyle>
            <a:lvl1pPr marL="0" indent="0">
              <a:spcBef>
                <a:spcPts val="200"/>
              </a:spcBef>
              <a:buNone/>
              <a:defRPr sz="1800" b="1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200"/>
              </a:spcBef>
              <a:buNone/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09563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931" y="1976846"/>
            <a:ext cx="5191565" cy="3688664"/>
          </a:xfrm>
        </p:spPr>
        <p:txBody>
          <a:bodyPr numCol="1" spc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108569" y="1976846"/>
            <a:ext cx="5245231" cy="3688664"/>
          </a:xfrm>
        </p:spPr>
        <p:txBody>
          <a:bodyPr numCol="1" spc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3504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5BC9F-D621-44A8-859B-4475E283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80290-32D5-4975-A937-6282EF3C4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25478-BC9D-4069-8F29-1395F8A89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72F1-A47F-4248-8C20-86384596FE03}" type="datetimeFigureOut">
              <a:rPr lang="en-NZ" smtClean="0"/>
              <a:t>6/01/2022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4E967-8E25-4AC7-9AD8-CB32094F3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30957-5F46-400F-84DC-6BEEA2C3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47A7C-B2D8-42D2-AFE4-9490D12B67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32345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AF973-0A28-4DDB-93B7-BB3B4F59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85678-8F11-47DA-BAE1-34D98CAA6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75926-4ACC-4DF1-B037-9BAEC415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72F1-A47F-4248-8C20-86384596FE03}" type="datetimeFigureOut">
              <a:rPr lang="en-NZ" smtClean="0"/>
              <a:t>6/01/2022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92886-CA3E-4CF1-B32D-90661EF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53614-0BF7-4EFF-848B-2458E2A6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47A7C-B2D8-42D2-AFE4-9490D12B67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8807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F04C-761D-4253-A890-74C36089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6E738-33C2-4439-81FC-36055B388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9B3FA6-3829-4AAC-99AE-F638BB925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6A652-D21C-482E-AB05-625F97913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72F1-A47F-4248-8C20-86384596FE03}" type="datetimeFigureOut">
              <a:rPr lang="en-NZ" smtClean="0"/>
              <a:t>6/01/2022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D12797-47A1-43FC-924A-DF364ED90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5B1C1-C16C-423C-AD35-7B4818F4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47A7C-B2D8-42D2-AFE4-9490D12B67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1846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0738E-0571-4A65-8884-041D3F31F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6EC1B-18DA-428F-BAE6-FCD04A101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68566-E0F2-4DCF-88B3-EADA74B1F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D33F8A-999E-4DFE-8921-35DEFC8BA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237632-E709-4DE2-8882-3E5B741AC2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664AB8-0434-41ED-B709-14C3B6BC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72F1-A47F-4248-8C20-86384596FE03}" type="datetimeFigureOut">
              <a:rPr lang="en-NZ" smtClean="0"/>
              <a:t>6/01/2022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586D0C-053F-4F99-9705-89003C61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7F4E1C-63A6-4475-8683-1C3109CBC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47A7C-B2D8-42D2-AFE4-9490D12B67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50166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3C563-5417-4AF0-950C-C532E988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5BF1C-DB31-4F5D-813D-769A9BEF9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72F1-A47F-4248-8C20-86384596FE03}" type="datetimeFigureOut">
              <a:rPr lang="en-NZ" smtClean="0"/>
              <a:t>6/01/2022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7D612-7800-44B1-8B7C-116E2CC4A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99CC2-1FC1-4B6D-B60F-2F24E83B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47A7C-B2D8-42D2-AFE4-9490D12B67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6842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FAAD5F-F203-43C9-9B2B-5A0F6B71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72F1-A47F-4248-8C20-86384596FE03}" type="datetimeFigureOut">
              <a:rPr lang="en-NZ" smtClean="0"/>
              <a:t>6/01/2022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4941AD-2841-4F77-80F8-34448134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6F362-5E22-4842-8A9B-259F8F1C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47A7C-B2D8-42D2-AFE4-9490D12B67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8528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82F6-3C35-4CA2-A9CE-DBA42E721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33087-FBA5-43C3-89E5-835B19FED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E35D4-41A3-4265-B641-88C1065DB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CB56A-82E7-4E85-B801-597782E1D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72F1-A47F-4248-8C20-86384596FE03}" type="datetimeFigureOut">
              <a:rPr lang="en-NZ" smtClean="0"/>
              <a:t>6/01/2022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A63F3-CD24-49CE-BF90-BC29DA4F0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A2254-E6DD-4DE0-815D-B74FABF8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47A7C-B2D8-42D2-AFE4-9490D12B67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6519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5C219-F1C7-4096-950A-9EA96E005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AEF62E-8FD0-4B51-9916-A982E9482E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F3258-690C-4767-A12E-29BD65F2D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6CA7E-6BAF-4126-90D5-6CCE653AD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72F1-A47F-4248-8C20-86384596FE03}" type="datetimeFigureOut">
              <a:rPr lang="en-NZ" smtClean="0"/>
              <a:t>6/01/2022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B76F7-52E8-40F0-9114-ED27783E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B8DBF-2DE6-482D-B162-96B77C6CC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47A7C-B2D8-42D2-AFE4-9490D12B67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8388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521EA9-85F2-445E-8DDD-1257FF36F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A3B36-7AA0-451E-B959-34A1AEF26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D1168-5BE7-43C4-83AF-6E6493825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372F1-A47F-4248-8C20-86384596FE03}" type="datetimeFigureOut">
              <a:rPr lang="en-NZ" smtClean="0"/>
              <a:t>6/01/2022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FDC10-6DFF-4BB3-B78D-4377CEC18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A7EA6-0008-4D79-854E-BD806594B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47A7C-B2D8-42D2-AFE4-9490D12B67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7437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WAFisheriesModelling/CASAL2/releases/tag/v21.11" TargetMode="External"/><Relationship Id="rId2" Type="http://schemas.openxmlformats.org/officeDocument/2006/relationships/hyperlink" Target="https://github.com/NIWAFisheriesModelling/CASAL2/blob/master/Documentation/Presentations/Run_assessment.zip" TargetMode="Externa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mailto:.Doonan@niwa.co.nz" TargetMode="Externa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E2DD4-31E7-4364-86FD-B44668384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8534" y="-361281"/>
            <a:ext cx="9144000" cy="2387600"/>
          </a:xfrm>
        </p:spPr>
        <p:txBody>
          <a:bodyPr>
            <a:normAutofit/>
          </a:bodyPr>
          <a:lstStyle/>
          <a:p>
            <a:r>
              <a:rPr lang="en-NZ" b="1" dirty="0"/>
              <a:t>Introducing Casal2 for assessments</a:t>
            </a:r>
            <a:endParaRPr lang="en-NZ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A4CCE-2837-490F-819F-53B386C49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931" y="3967798"/>
            <a:ext cx="2804160" cy="1152842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b="1" dirty="0"/>
              <a:t>Ian Doonan</a:t>
            </a:r>
          </a:p>
          <a:p>
            <a:r>
              <a:rPr lang="en-US" sz="3200" b="1" dirty="0"/>
              <a:t>7 January 2022</a:t>
            </a:r>
            <a:endParaRPr lang="en-NZ" sz="3200" b="1" dirty="0"/>
          </a:p>
        </p:txBody>
      </p:sp>
    </p:spTree>
    <p:extLst>
      <p:ext uri="{BB962C8B-B14F-4D97-AF65-F5344CB8AC3E}">
        <p14:creationId xmlns:p14="http://schemas.microsoft.com/office/powerpoint/2010/main" val="3501868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51262" y="-74402"/>
            <a:ext cx="6950200" cy="1066130"/>
          </a:xfrm>
        </p:spPr>
        <p:txBody>
          <a:bodyPr/>
          <a:lstStyle/>
          <a:p>
            <a:r>
              <a:rPr lang="en-AU" dirty="0"/>
              <a:t>Has it been useful?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074737"/>
            <a:ext cx="8229600" cy="470852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AU" dirty="0"/>
              <a:t>Assisted in having standard approach</a:t>
            </a:r>
          </a:p>
          <a:p>
            <a:pPr lvl="1">
              <a:lnSpc>
                <a:spcPct val="90000"/>
              </a:lnSpc>
            </a:pPr>
            <a:r>
              <a:rPr lang="en-AU" dirty="0"/>
              <a:t>Consistent results</a:t>
            </a:r>
          </a:p>
          <a:p>
            <a:pPr lvl="1">
              <a:lnSpc>
                <a:spcPct val="90000"/>
              </a:lnSpc>
            </a:pPr>
            <a:r>
              <a:rPr lang="en-AU" dirty="0"/>
              <a:t>Transfer of scientist skills between stocks/assessments</a:t>
            </a:r>
          </a:p>
          <a:p>
            <a:pPr lvl="1">
              <a:lnSpc>
                <a:spcPct val="90000"/>
              </a:lnSpc>
            </a:pPr>
            <a:r>
              <a:rPr lang="en-AU" dirty="0"/>
              <a:t>Allows more efficient use of time</a:t>
            </a:r>
          </a:p>
          <a:p>
            <a:pPr lvl="1">
              <a:lnSpc>
                <a:spcPct val="90000"/>
              </a:lnSpc>
            </a:pPr>
            <a:endParaRPr lang="en-AU" sz="800" dirty="0"/>
          </a:p>
          <a:p>
            <a:pPr>
              <a:lnSpc>
                <a:spcPct val="90000"/>
              </a:lnSpc>
            </a:pPr>
            <a:r>
              <a:rPr lang="en-AU" dirty="0"/>
              <a:t>Helped reduce errors</a:t>
            </a:r>
          </a:p>
          <a:p>
            <a:pPr lvl="1">
              <a:lnSpc>
                <a:spcPct val="90000"/>
              </a:lnSpc>
            </a:pPr>
            <a:r>
              <a:rPr lang="en-AU" dirty="0"/>
              <a:t>Aid bug detection</a:t>
            </a:r>
          </a:p>
          <a:p>
            <a:pPr lvl="1">
              <a:lnSpc>
                <a:spcPct val="90000"/>
              </a:lnSpc>
            </a:pPr>
            <a:r>
              <a:rPr lang="en-AU" dirty="0"/>
              <a:t>Standardised output and interpretation</a:t>
            </a:r>
          </a:p>
          <a:p>
            <a:pPr lvl="1">
              <a:lnSpc>
                <a:spcPct val="90000"/>
              </a:lnSpc>
            </a:pPr>
            <a:endParaRPr lang="en-AU" sz="800" dirty="0"/>
          </a:p>
          <a:p>
            <a:pPr>
              <a:lnSpc>
                <a:spcPct val="90000"/>
              </a:lnSpc>
            </a:pPr>
            <a:r>
              <a:rPr lang="en-AU" dirty="0"/>
              <a:t>Allowed for more efficient flexibility</a:t>
            </a:r>
          </a:p>
          <a:p>
            <a:pPr lvl="1">
              <a:lnSpc>
                <a:spcPct val="90000"/>
              </a:lnSpc>
            </a:pPr>
            <a:r>
              <a:rPr lang="en-AU" dirty="0"/>
              <a:t>Allows faster comparison of alternatives model assumptions</a:t>
            </a:r>
          </a:p>
          <a:p>
            <a:pPr lvl="1">
              <a:lnSpc>
                <a:spcPct val="90000"/>
              </a:lnSpc>
            </a:pPr>
            <a:r>
              <a:rPr lang="en-AU" dirty="0"/>
              <a:t>Has a lower barrier to entry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949280"/>
            <a:ext cx="1728216" cy="108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29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970" y="270857"/>
            <a:ext cx="10515600" cy="1325563"/>
          </a:xfrm>
        </p:spPr>
        <p:txBody>
          <a:bodyPr/>
          <a:lstStyle/>
          <a:p>
            <a:r>
              <a:rPr lang="en-NZ" dirty="0"/>
              <a:t>Problems with CASAL…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3447"/>
            <a:ext cx="10515600" cy="4753516"/>
          </a:xfrm>
        </p:spPr>
        <p:txBody>
          <a:bodyPr>
            <a:normAutofit fontScale="92500" lnSpcReduction="20000"/>
          </a:bodyPr>
          <a:lstStyle/>
          <a:p>
            <a:r>
              <a:rPr lang="en-NZ" dirty="0"/>
              <a:t>Some problems do not fit the model paradigm</a:t>
            </a:r>
          </a:p>
          <a:p>
            <a:pPr lvl="1"/>
            <a:r>
              <a:rPr lang="en-NZ" dirty="0"/>
              <a:t>e.g., time-varying parameters limited to a50 in </a:t>
            </a:r>
            <a:r>
              <a:rPr lang="en-NZ" dirty="0" err="1"/>
              <a:t>selectivities</a:t>
            </a:r>
            <a:endParaRPr lang="en-NZ" dirty="0"/>
          </a:p>
          <a:p>
            <a:endParaRPr lang="en-NZ" sz="900" dirty="0"/>
          </a:p>
          <a:p>
            <a:r>
              <a:rPr lang="en-NZ" dirty="0"/>
              <a:t>Observation rich and “large” models can be unwieldy and too slow to be useful</a:t>
            </a:r>
          </a:p>
          <a:p>
            <a:endParaRPr lang="en-NZ" sz="900" dirty="0"/>
          </a:p>
          <a:p>
            <a:r>
              <a:rPr lang="en-NZ" dirty="0"/>
              <a:t>Slow and difficult to use as operating model – simulation model experiment</a:t>
            </a:r>
          </a:p>
          <a:p>
            <a:endParaRPr lang="en-NZ" sz="900" dirty="0"/>
          </a:p>
          <a:p>
            <a:r>
              <a:rPr lang="en-NZ" dirty="0"/>
              <a:t>Slow and difficult to use as an MSE tool</a:t>
            </a:r>
          </a:p>
          <a:p>
            <a:endParaRPr lang="en-NZ" sz="900" dirty="0"/>
          </a:p>
          <a:p>
            <a:r>
              <a:rPr lang="en-NZ" dirty="0"/>
              <a:t>Some ideas about parameter uncertainty/ variability and how they may change over time cannot be implemented within the current framework</a:t>
            </a:r>
          </a:p>
          <a:p>
            <a:pPr lvl="1"/>
            <a:r>
              <a:rPr lang="en-NZ" dirty="0"/>
              <a:t>“Hard-wired” fisheries concepts</a:t>
            </a:r>
          </a:p>
          <a:p>
            <a:pPr lvl="1"/>
            <a:r>
              <a:rPr lang="en-NZ" dirty="0"/>
              <a:t>Fixed to 2000 assessment ideas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56997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701" y="223723"/>
            <a:ext cx="10515600" cy="1325563"/>
          </a:xfrm>
        </p:spPr>
        <p:txBody>
          <a:bodyPr/>
          <a:lstStyle/>
          <a:p>
            <a:r>
              <a:rPr lang="en-NZ" dirty="0"/>
              <a:t>Why not modify CASAL?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“Not the best” code architecture design</a:t>
            </a:r>
          </a:p>
          <a:p>
            <a:endParaRPr lang="en-NZ" sz="800" dirty="0"/>
          </a:p>
          <a:p>
            <a:r>
              <a:rPr lang="en-NZ" dirty="0"/>
              <a:t>Complicated underlying code </a:t>
            </a:r>
          </a:p>
          <a:p>
            <a:pPr lvl="1"/>
            <a:r>
              <a:rPr lang="en-NZ" dirty="0"/>
              <a:t>Makes it difficult for experienced scientists to check what's happening</a:t>
            </a:r>
          </a:p>
          <a:p>
            <a:pPr lvl="1"/>
            <a:r>
              <a:rPr lang="en-NZ" dirty="0"/>
              <a:t>Difficult to modify</a:t>
            </a:r>
          </a:p>
          <a:p>
            <a:pPr lvl="1"/>
            <a:r>
              <a:rPr lang="en-NZ" dirty="0"/>
              <a:t>Modern methods for code validation difficult to implement</a:t>
            </a:r>
          </a:p>
          <a:p>
            <a:pPr lvl="1"/>
            <a:r>
              <a:rPr lang="en-NZ" dirty="0"/>
              <a:t>Hard-coded 32-bit minimiser and code implementation in some places</a:t>
            </a:r>
          </a:p>
          <a:p>
            <a:pPr lvl="1"/>
            <a:r>
              <a:rPr lang="en-NZ" dirty="0"/>
              <a:t>Doesn’t interface easily with other software</a:t>
            </a:r>
          </a:p>
          <a:p>
            <a:pPr lvl="1"/>
            <a:endParaRPr lang="en-NZ" dirty="0"/>
          </a:p>
          <a:p>
            <a:r>
              <a:rPr lang="en-NZ" dirty="0"/>
              <a:t>The drivers for developing CASAL still exist </a:t>
            </a:r>
            <a:r>
              <a:rPr lang="en-NZ" dirty="0">
                <a:sym typeface="Wingdings" panose="05000000000000000000" pitchFamily="2" charset="2"/>
              </a:rPr>
              <a:t> Casal2</a:t>
            </a:r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53340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079" y="129454"/>
            <a:ext cx="10515600" cy="1325563"/>
          </a:xfrm>
        </p:spPr>
        <p:txBody>
          <a:bodyPr/>
          <a:lstStyle/>
          <a:p>
            <a:r>
              <a:rPr lang="en-NZ" dirty="0"/>
              <a:t>Casal2 design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6313"/>
            <a:ext cx="10515600" cy="4800650"/>
          </a:xfrm>
        </p:spPr>
        <p:txBody>
          <a:bodyPr>
            <a:normAutofit fontScale="92500" lnSpcReduction="10000"/>
          </a:bodyPr>
          <a:lstStyle/>
          <a:p>
            <a:r>
              <a:rPr lang="en-NZ" dirty="0"/>
              <a:t>Up-to-date flexible age- or length- structured stock assessment modelling tool</a:t>
            </a:r>
          </a:p>
          <a:p>
            <a:pPr lvl="1"/>
            <a:r>
              <a:rPr lang="en-NZ" dirty="0"/>
              <a:t>length- based still not achieved</a:t>
            </a:r>
          </a:p>
          <a:p>
            <a:pPr lvl="1"/>
            <a:endParaRPr lang="en-NZ" sz="800" dirty="0"/>
          </a:p>
          <a:p>
            <a:r>
              <a:rPr lang="en-NZ" dirty="0"/>
              <a:t>Easy to learn, use, and adapt to new assessments</a:t>
            </a:r>
          </a:p>
          <a:p>
            <a:endParaRPr lang="en-NZ" sz="800" dirty="0"/>
          </a:p>
          <a:p>
            <a:r>
              <a:rPr lang="en-NZ" dirty="0"/>
              <a:t>Encapsulates ‘best practise’ in its methods</a:t>
            </a:r>
          </a:p>
          <a:p>
            <a:endParaRPr lang="en-NZ" sz="800" dirty="0"/>
          </a:p>
          <a:p>
            <a:r>
              <a:rPr lang="en-NZ" dirty="0"/>
              <a:t>Allows for the production of ‘standard outputs’ for management and reporting purposes</a:t>
            </a:r>
          </a:p>
          <a:p>
            <a:pPr lvl="1"/>
            <a:r>
              <a:rPr lang="en-NZ" dirty="0"/>
              <a:t>not achieved</a:t>
            </a:r>
          </a:p>
          <a:p>
            <a:endParaRPr lang="en-NZ" sz="900" dirty="0"/>
          </a:p>
          <a:p>
            <a:r>
              <a:rPr lang="en-NZ" dirty="0"/>
              <a:t>Fully documented</a:t>
            </a:r>
          </a:p>
          <a:p>
            <a:pPr lvl="1"/>
            <a:r>
              <a:rPr lang="en-NZ" dirty="0"/>
              <a:t>almost achieved</a:t>
            </a:r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2"/>
            <a:endParaRPr lang="en-NZ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33957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Casal2’s code objectives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Open source architecture</a:t>
            </a:r>
          </a:p>
          <a:p>
            <a:endParaRPr lang="en-NZ" dirty="0"/>
          </a:p>
          <a:p>
            <a:r>
              <a:rPr lang="en-NZ" dirty="0"/>
              <a:t>Allows for different type of use</a:t>
            </a:r>
          </a:p>
          <a:p>
            <a:pPr lvl="1"/>
            <a:r>
              <a:rPr lang="en-NZ" dirty="0"/>
              <a:t>“plays nice” with python/R or other software</a:t>
            </a:r>
          </a:p>
          <a:p>
            <a:pPr lvl="1"/>
            <a:endParaRPr lang="en-NZ" dirty="0"/>
          </a:p>
          <a:p>
            <a:r>
              <a:rPr lang="en-NZ" dirty="0"/>
              <a:t>Easily extended (C++ code modification)</a:t>
            </a:r>
          </a:p>
          <a:p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2"/>
            <a:endParaRPr lang="en-NZ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9894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7000"/>
            <a:ext cx="10515600" cy="1325563"/>
          </a:xfrm>
        </p:spPr>
        <p:txBody>
          <a:bodyPr/>
          <a:lstStyle/>
          <a:p>
            <a:r>
              <a:rPr lang="en-NZ" dirty="0"/>
              <a:t>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>
            <a:normAutofit fontScale="92500" lnSpcReduction="10000"/>
          </a:bodyPr>
          <a:lstStyle/>
          <a:p>
            <a:r>
              <a:rPr lang="en-NZ" dirty="0"/>
              <a:t>Must replicate most of the current CASAL assessments</a:t>
            </a:r>
          </a:p>
          <a:p>
            <a:pPr lvl="1"/>
            <a:endParaRPr lang="en-NZ" dirty="0"/>
          </a:p>
          <a:p>
            <a:r>
              <a:rPr lang="en-NZ" dirty="0"/>
              <a:t>Must not block any future (unforeseen) model structure</a:t>
            </a:r>
          </a:p>
          <a:p>
            <a:pPr lvl="2"/>
            <a:endParaRPr lang="en-NZ" dirty="0">
              <a:highlight>
                <a:srgbClr val="FFFF00"/>
              </a:highlight>
            </a:endParaRPr>
          </a:p>
          <a:p>
            <a:r>
              <a:rPr lang="en-NZ" dirty="0"/>
              <a:t>Must be self-validating and include modern code design elements</a:t>
            </a:r>
          </a:p>
          <a:p>
            <a:pPr lvl="1"/>
            <a:r>
              <a:rPr lang="en-NZ" dirty="0"/>
              <a:t>Self contained 3</a:t>
            </a:r>
            <a:r>
              <a:rPr lang="en-NZ" baseline="30000" dirty="0"/>
              <a:t>rd</a:t>
            </a:r>
            <a:r>
              <a:rPr lang="en-NZ" dirty="0"/>
              <a:t> party code and build enviroment</a:t>
            </a:r>
          </a:p>
          <a:p>
            <a:pPr lvl="1"/>
            <a:r>
              <a:rPr lang="en-NZ" dirty="0"/>
              <a:t>Integrated unit tests and build validation tests</a:t>
            </a:r>
          </a:p>
          <a:p>
            <a:pPr lvl="3"/>
            <a:endParaRPr lang="en-NZ" dirty="0"/>
          </a:p>
          <a:p>
            <a:r>
              <a:rPr lang="en-NZ" dirty="0"/>
              <a:t>Usable in MSE/simulation studies</a:t>
            </a:r>
          </a:p>
          <a:p>
            <a:endParaRPr lang="en-NZ" dirty="0"/>
          </a:p>
          <a:p>
            <a:r>
              <a:rPr lang="en-NZ" dirty="0"/>
              <a:t>Use no (very few) defaults so all model and observation characteristics have to be specified, as well as what outputs to report</a:t>
            </a:r>
          </a:p>
          <a:p>
            <a:pPr lvl="2"/>
            <a:endParaRPr lang="en-NZ" dirty="0"/>
          </a:p>
          <a:p>
            <a:pPr lvl="2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2"/>
            <a:endParaRPr lang="en-NZ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92020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A2B6-9872-4047-ACB6-F27583E4C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89" y="99800"/>
            <a:ext cx="8149701" cy="1340028"/>
          </a:xfrm>
        </p:spPr>
        <p:txBody>
          <a:bodyPr>
            <a:normAutofit/>
          </a:bodyPr>
          <a:lstStyle/>
          <a:p>
            <a:r>
              <a:rPr lang="en-US" sz="3200" b="1" dirty="0"/>
              <a:t>CASAL key concept: the partition</a:t>
            </a:r>
            <a:r>
              <a:rPr lang="en-US" sz="3200" dirty="0"/>
              <a:t>: numbers-at-age by population strata</a:t>
            </a:r>
            <a:endParaRPr lang="en-NZ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EF756-ABAD-47B9-96F1-209282559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411" y="1439828"/>
            <a:ext cx="10515600" cy="4818680"/>
          </a:xfrm>
        </p:spPr>
        <p:txBody>
          <a:bodyPr>
            <a:normAutofit/>
          </a:bodyPr>
          <a:lstStyle/>
          <a:p>
            <a:r>
              <a:rPr lang="en-US" sz="2200" dirty="0"/>
              <a:t>Partition = “matrix” of population splits (rows) and ages (columns)</a:t>
            </a:r>
          </a:p>
          <a:p>
            <a:r>
              <a:rPr lang="en-US" sz="2200" dirty="0"/>
              <a:t>CASAL: strata are hard-wired</a:t>
            </a:r>
          </a:p>
          <a:p>
            <a:pPr lvl="1"/>
            <a:r>
              <a:rPr lang="en-US" sz="1800" dirty="0"/>
              <a:t>sex, area, mature, stock</a:t>
            </a:r>
          </a:p>
          <a:p>
            <a:r>
              <a:rPr lang="en-US" sz="2200" dirty="0"/>
              <a:t>Some strata can have one or more levels/factors: others are fixed</a:t>
            </a:r>
          </a:p>
          <a:p>
            <a:pPr lvl="1"/>
            <a:r>
              <a:rPr lang="en-US" sz="2200" dirty="0"/>
              <a:t>sex has two: male and female</a:t>
            </a:r>
          </a:p>
          <a:p>
            <a:pPr lvl="1"/>
            <a:r>
              <a:rPr lang="en-US" sz="2200" dirty="0"/>
              <a:t>area has specified number (e.g., 2 here)</a:t>
            </a:r>
          </a:p>
          <a:p>
            <a:pPr lvl="1"/>
            <a:r>
              <a:rPr lang="en-US" sz="2200" dirty="0"/>
              <a:t>Two categories: sex (male &amp; female) and area (spawning &amp; feeding)</a:t>
            </a:r>
          </a:p>
          <a:p>
            <a:pPr marL="914400" lvl="2" indent="0">
              <a:buNone/>
            </a:pPr>
            <a:r>
              <a:rPr lang="en-US" dirty="0">
                <a:sym typeface="Wingdings" panose="05000000000000000000" pitchFamily="2" charset="2"/>
              </a:rPr>
              <a:t> 4 r</a:t>
            </a:r>
            <a:r>
              <a:rPr lang="en-US" dirty="0"/>
              <a:t>ows: </a:t>
            </a:r>
            <a:r>
              <a:rPr lang="en-US" dirty="0" err="1"/>
              <a:t>male.spawning</a:t>
            </a:r>
            <a:r>
              <a:rPr lang="en-US" dirty="0"/>
              <a:t>  </a:t>
            </a:r>
            <a:r>
              <a:rPr lang="en-US" dirty="0" err="1"/>
              <a:t>female.spawning</a:t>
            </a:r>
            <a:r>
              <a:rPr lang="en-US" dirty="0"/>
              <a:t>  </a:t>
            </a:r>
            <a:r>
              <a:rPr lang="en-US" dirty="0" err="1"/>
              <a:t>male.feeding</a:t>
            </a:r>
            <a:r>
              <a:rPr lang="en-US" dirty="0"/>
              <a:t>  </a:t>
            </a:r>
            <a:r>
              <a:rPr lang="en-US" dirty="0" err="1"/>
              <a:t>female.feeding</a:t>
            </a:r>
            <a:endParaRPr lang="en-US" dirty="0"/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NZ" dirty="0"/>
              <a:t>Retained in Casal2</a:t>
            </a:r>
          </a:p>
          <a:p>
            <a:pPr lvl="1"/>
            <a:r>
              <a:rPr lang="en-NZ" dirty="0"/>
              <a:t>but made generic</a:t>
            </a:r>
          </a:p>
        </p:txBody>
      </p:sp>
    </p:spTree>
    <p:extLst>
      <p:ext uri="{BB962C8B-B14F-4D97-AF65-F5344CB8AC3E}">
        <p14:creationId xmlns:p14="http://schemas.microsoft.com/office/powerpoint/2010/main" val="1433827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58C55-9832-4823-A16A-4CE2E4E0A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89" y="1589103"/>
            <a:ext cx="10515600" cy="47299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NZ" sz="2200" dirty="0"/>
              <a:t>Casal2 population splits are generic</a:t>
            </a:r>
          </a:p>
          <a:p>
            <a:pPr lvl="1"/>
            <a:r>
              <a:rPr lang="en-NZ" sz="2200" dirty="0"/>
              <a:t>Casal2 has no “hard-wired” knowledge of what population categories and factors represent: meaning is user defined by the processes that are specified to operate on them</a:t>
            </a:r>
            <a:endParaRPr lang="en-NZ" sz="2200" dirty="0">
              <a:cs typeface="Calibri"/>
            </a:endParaRPr>
          </a:p>
          <a:p>
            <a:r>
              <a:rPr lang="en-NZ" sz="2200" dirty="0">
                <a:sym typeface="Wingdings" panose="05000000000000000000" pitchFamily="2" charset="2"/>
              </a:rPr>
              <a:t> </a:t>
            </a:r>
            <a:r>
              <a:rPr lang="en-NZ" sz="2200" b="1" dirty="0"/>
              <a:t>Any population split can be conceptualised </a:t>
            </a:r>
            <a:r>
              <a:rPr lang="en-NZ" sz="2200" dirty="0"/>
              <a:t>in the Casal2 partition</a:t>
            </a:r>
            <a:endParaRPr lang="en-NZ" sz="2200" dirty="0">
              <a:cs typeface="Calibri"/>
            </a:endParaRPr>
          </a:p>
          <a:p>
            <a:pPr lvl="1"/>
            <a:r>
              <a:rPr lang="en-NZ" sz="2200" dirty="0"/>
              <a:t>e.g., species</a:t>
            </a:r>
          </a:p>
          <a:p>
            <a:pPr lvl="1"/>
            <a:endParaRPr lang="en-NZ" sz="800" dirty="0">
              <a:cs typeface="Calibri"/>
            </a:endParaRPr>
          </a:p>
          <a:p>
            <a:r>
              <a:rPr lang="en-NZ" sz="2200" dirty="0"/>
              <a:t>To have meaning, there must be a process to operate on them</a:t>
            </a:r>
            <a:endParaRPr lang="en-NZ" sz="2200" dirty="0">
              <a:cs typeface="Calibri"/>
            </a:endParaRPr>
          </a:p>
          <a:p>
            <a:pPr lvl="1"/>
            <a:r>
              <a:rPr lang="en-NZ" sz="2200" dirty="0"/>
              <a:t>Otherwise a function must be coded for it, documented, and tested</a:t>
            </a:r>
            <a:endParaRPr lang="en-NZ" sz="2200" dirty="0">
              <a:cs typeface="Calibri"/>
            </a:endParaRPr>
          </a:p>
          <a:p>
            <a:pPr lvl="1"/>
            <a:r>
              <a:rPr lang="en-NZ" sz="2200" dirty="0"/>
              <a:t>Species can use currently available Casal2 processes</a:t>
            </a:r>
          </a:p>
          <a:p>
            <a:pPr lvl="2"/>
            <a:r>
              <a:rPr lang="en-NZ" sz="2200" dirty="0"/>
              <a:t>e.g., recruitment from within the species, fishing</a:t>
            </a:r>
            <a:endParaRPr lang="en-NZ" sz="2200" dirty="0">
              <a:cs typeface="Calibri"/>
            </a:endParaRPr>
          </a:p>
          <a:p>
            <a:pPr lvl="1"/>
            <a:r>
              <a:rPr lang="en-NZ" sz="2200" dirty="0"/>
              <a:t>To simultaneously catch two species in the same fishery, new code would have to be written</a:t>
            </a:r>
            <a:endParaRPr lang="en-NZ" sz="2200" dirty="0">
              <a:cs typeface="Calibri"/>
            </a:endParaRPr>
          </a:p>
          <a:p>
            <a:endParaRPr lang="en-NZ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39432B-31BA-4C9E-B6BC-BC93436EC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89" y="99800"/>
            <a:ext cx="8149701" cy="1340028"/>
          </a:xfrm>
        </p:spPr>
        <p:txBody>
          <a:bodyPr>
            <a:normAutofit/>
          </a:bodyPr>
          <a:lstStyle/>
          <a:p>
            <a:r>
              <a:rPr lang="en-US" sz="3200" b="1" dirty="0"/>
              <a:t>Casal2 key concept: the partition</a:t>
            </a:r>
            <a:r>
              <a:rPr lang="en-US" sz="3200" dirty="0"/>
              <a:t>: numbers-at-age by population strata</a:t>
            </a:r>
            <a:endParaRPr lang="en-NZ" sz="3200" dirty="0"/>
          </a:p>
        </p:txBody>
      </p:sp>
    </p:spTree>
    <p:extLst>
      <p:ext uri="{BB962C8B-B14F-4D97-AF65-F5344CB8AC3E}">
        <p14:creationId xmlns:p14="http://schemas.microsoft.com/office/powerpoint/2010/main" val="26484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Casal2 population modelling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Includes the usual suspects</a:t>
            </a:r>
          </a:p>
          <a:p>
            <a:pPr lvl="1"/>
            <a:r>
              <a:rPr lang="en-NZ" dirty="0"/>
              <a:t>Ageing, mortality, recruitment, maturity or maturation, etc.</a:t>
            </a:r>
          </a:p>
          <a:p>
            <a:pPr lvl="1"/>
            <a:endParaRPr lang="en-NZ" sz="800" dirty="0"/>
          </a:p>
          <a:p>
            <a:r>
              <a:rPr lang="en-NZ" dirty="0"/>
              <a:t>Adds multi-species, -sex options</a:t>
            </a:r>
          </a:p>
          <a:p>
            <a:pPr lvl="1"/>
            <a:endParaRPr lang="en-NZ" sz="800" dirty="0"/>
          </a:p>
          <a:p>
            <a:r>
              <a:rPr lang="en-NZ" dirty="0"/>
              <a:t>Adds interdependent processes</a:t>
            </a:r>
          </a:p>
          <a:p>
            <a:pPr lvl="1"/>
            <a:r>
              <a:rPr lang="en-NZ" dirty="0"/>
              <a:t>density dependent growth, mortality, etc.</a:t>
            </a:r>
          </a:p>
          <a:p>
            <a:pPr lvl="4"/>
            <a:endParaRPr lang="en-NZ" dirty="0"/>
          </a:p>
          <a:p>
            <a:r>
              <a:rPr lang="en-NZ" dirty="0"/>
              <a:t>Adds time-varying parameters</a:t>
            </a:r>
          </a:p>
          <a:p>
            <a:endParaRPr lang="en-NZ" dirty="0"/>
          </a:p>
          <a:p>
            <a:r>
              <a:rPr lang="en-NZ" dirty="0"/>
              <a:t>Adds parameter transformations to enable better convergence properties</a:t>
            </a:r>
          </a:p>
          <a:p>
            <a:pPr lvl="2"/>
            <a:endParaRPr lang="en-NZ" dirty="0"/>
          </a:p>
          <a:p>
            <a:r>
              <a:rPr lang="en-NZ" dirty="0"/>
              <a:t>Allows for the usual observations and likelihoods</a:t>
            </a:r>
          </a:p>
        </p:txBody>
      </p:sp>
    </p:spTree>
    <p:extLst>
      <p:ext uri="{BB962C8B-B14F-4D97-AF65-F5344CB8AC3E}">
        <p14:creationId xmlns:p14="http://schemas.microsoft.com/office/powerpoint/2010/main" val="2780439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Current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CASAL model validation and comparison</a:t>
            </a:r>
          </a:p>
          <a:p>
            <a:pPr lvl="1"/>
            <a:r>
              <a:rPr lang="en-NZ" dirty="0"/>
              <a:t>based on 6 test assessments adapted to test most CASAL features in Casal2</a:t>
            </a:r>
          </a:p>
          <a:p>
            <a:pPr lvl="1"/>
            <a:endParaRPr lang="en-NZ" dirty="0"/>
          </a:p>
          <a:p>
            <a:r>
              <a:rPr lang="en-US" dirty="0">
                <a:cs typeface="Calibri"/>
              </a:rPr>
              <a:t>Unit tests		</a:t>
            </a:r>
          </a:p>
          <a:p>
            <a:pPr lvl="2"/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System tests</a:t>
            </a:r>
          </a:p>
          <a:p>
            <a:pPr lvl="1"/>
            <a:r>
              <a:rPr lang="en-US" dirty="0">
                <a:cs typeface="Calibri"/>
              </a:rPr>
              <a:t>14 models which test specific groups of Casal2 functionality</a:t>
            </a:r>
          </a:p>
          <a:p>
            <a:pPr lvl="1"/>
            <a:endParaRPr lang="en-US" dirty="0">
              <a:cs typeface="Calibri"/>
            </a:endParaRPr>
          </a:p>
          <a:p>
            <a:r>
              <a:rPr lang="en-NZ" dirty="0"/>
              <a:t>Currently, </a:t>
            </a:r>
            <a:r>
              <a:rPr lang="en-NZ" dirty="0" err="1"/>
              <a:t>Beverton</a:t>
            </a:r>
            <a:r>
              <a:rPr lang="en-NZ" dirty="0"/>
              <a:t>-Holt is the only stock-recruitment relationship </a:t>
            </a: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81061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FF93EF3-623C-4587-A4D2-62EB8F71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89" y="99800"/>
            <a:ext cx="8149701" cy="134002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+mn-lt"/>
              </a:rPr>
              <a:t>Topics</a:t>
            </a:r>
            <a:endParaRPr lang="en-NZ" sz="3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D8E743-0B78-4091-979A-3C6B0E55A72D}"/>
              </a:ext>
            </a:extLst>
          </p:cNvPr>
          <p:cNvSpPr/>
          <p:nvPr/>
        </p:nvSpPr>
        <p:spPr>
          <a:xfrm>
            <a:off x="917147" y="1585298"/>
            <a:ext cx="8282866" cy="443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NZ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NZ fisheries context</a:t>
            </a: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NZ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CASAL</a:t>
            </a: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NZ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Casal2 </a:t>
            </a:r>
            <a:endParaRPr lang="en-NZ" sz="2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NZ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to example assessment (hake: HAK 1)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NZ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run Casal2 from R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NZ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 file syntax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NZ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Relevant example input file segments for HAK 1</a:t>
            </a:r>
          </a:p>
          <a:p>
            <a:pPr marL="285750" indent="-285750">
              <a:lnSpc>
                <a:spcPct val="107000"/>
              </a:lnSpc>
              <a:buFont typeface="+mj-lt"/>
              <a:buAutoNum type="arabicPeriod"/>
            </a:pPr>
            <a:endParaRPr lang="en-NZ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en-NZ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523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464664-4989-47FA-9397-F4CCD29C0824}"/>
              </a:ext>
            </a:extLst>
          </p:cNvPr>
          <p:cNvSpPr txBox="1"/>
          <p:nvPr/>
        </p:nvSpPr>
        <p:spPr>
          <a:xfrm>
            <a:off x="3387683" y="242621"/>
            <a:ext cx="50166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compare_HOK.MPD.html</a:t>
            </a:r>
            <a:endParaRPr lang="en-NZ" sz="2400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E9D66A-30C6-4795-B434-67C0E2DB1603}"/>
              </a:ext>
            </a:extLst>
          </p:cNvPr>
          <p:cNvSpPr/>
          <p:nvPr/>
        </p:nvSpPr>
        <p:spPr>
          <a:xfrm>
            <a:off x="11628967" y="3310467"/>
            <a:ext cx="564444" cy="1411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77469-B21A-4F2C-9950-4FDAE908F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38" t="23020" r="33648" b="18154"/>
          <a:stretch/>
        </p:blipFill>
        <p:spPr>
          <a:xfrm>
            <a:off x="0" y="942393"/>
            <a:ext cx="8095156" cy="5281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3F1B82-18F9-42BF-9B25-0CD85FCEB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33" t="50000" r="68163" b="17687"/>
          <a:stretch/>
        </p:blipFill>
        <p:spPr>
          <a:xfrm>
            <a:off x="7500395" y="2924340"/>
            <a:ext cx="5016615" cy="21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79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D9FCD-CD05-4B44-A14B-6FB55B037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to example assessment (hake (</a:t>
            </a:r>
            <a:r>
              <a:rPr lang="en-NZ" b="1" dirty="0">
                <a:latin typeface="Calibri" panose="020F0502020204030204" pitchFamily="34" charset="0"/>
                <a:cs typeface="Calibri" panose="020F0502020204030204" pitchFamily="34" charset="0"/>
              </a:rPr>
              <a:t>Merluccius australis), </a:t>
            </a:r>
            <a:r>
              <a:rPr lang="en-NZ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HAK 1 stock)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55B51-3AA8-42F2-AF05-8379F624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1825625"/>
            <a:ext cx="10765971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Purpose: test </a:t>
            </a:r>
            <a:r>
              <a:rPr lang="en-NZ" dirty="0" err="1"/>
              <a:t>Schnute</a:t>
            </a:r>
            <a:r>
              <a:rPr lang="en-US" dirty="0"/>
              <a:t> growth &amp; </a:t>
            </a:r>
            <a:r>
              <a:rPr lang="en-NZ" dirty="0"/>
              <a:t>nuisance q catchability</a:t>
            </a:r>
            <a:endParaRPr lang="en-US" dirty="0"/>
          </a:p>
          <a:p>
            <a:r>
              <a:rPr lang="en-US" dirty="0"/>
              <a:t>Directory for this test case: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Based 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91F17-B3A7-4488-8BB0-7927320B530F}"/>
              </a:ext>
            </a:extLst>
          </p:cNvPr>
          <p:cNvSpPr txBox="1"/>
          <p:nvPr/>
        </p:nvSpPr>
        <p:spPr>
          <a:xfrm>
            <a:off x="374468" y="3429000"/>
            <a:ext cx="1144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https://github.com/NIWAFisheriesModelling/CASAL2/tree/master/TestCases/primary/HAK/Casal2/adolc_casal_flags_off</a:t>
            </a:r>
          </a:p>
          <a:p>
            <a:endParaRPr lang="en-N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E096F-E2E6-4500-A762-50330D502C8C}"/>
              </a:ext>
            </a:extLst>
          </p:cNvPr>
          <p:cNvSpPr txBox="1"/>
          <p:nvPr/>
        </p:nvSpPr>
        <p:spPr>
          <a:xfrm>
            <a:off x="1390649" y="4817090"/>
            <a:ext cx="6867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Dunn, M.R. (2019). Stock assessment of Sub-Antarctic hake (part of HAK 1) for 2018. </a:t>
            </a:r>
            <a:r>
              <a:rPr lang="en-NZ" i="1" dirty="0"/>
              <a:t>New Zealand Fisheries Assessment Report </a:t>
            </a:r>
            <a:r>
              <a:rPr lang="en-NZ" dirty="0"/>
              <a:t>2019/52. 29 p</a:t>
            </a:r>
          </a:p>
        </p:txBody>
      </p:sp>
    </p:spTree>
    <p:extLst>
      <p:ext uri="{BB962C8B-B14F-4D97-AF65-F5344CB8AC3E}">
        <p14:creationId xmlns:p14="http://schemas.microsoft.com/office/powerpoint/2010/main" val="2129944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554C-79FE-465C-A5B7-330D4E98F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HAK 1: Sub-Antarctic</a:t>
            </a:r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DE150-52C8-4109-93E3-A4ED50CBF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5" t="21091" r="38846" b="7151"/>
          <a:stretch/>
        </p:blipFill>
        <p:spPr>
          <a:xfrm>
            <a:off x="6096000" y="0"/>
            <a:ext cx="5469774" cy="613277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189CA17-8EEA-4010-87E8-07322D623E49}"/>
              </a:ext>
            </a:extLst>
          </p:cNvPr>
          <p:cNvSpPr/>
          <p:nvPr/>
        </p:nvSpPr>
        <p:spPr>
          <a:xfrm>
            <a:off x="6509442" y="3429000"/>
            <a:ext cx="3515706" cy="2456411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B5DC5-C81F-4597-9443-C23D23C0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808" y="1781439"/>
            <a:ext cx="6593377" cy="4711436"/>
          </a:xfrm>
        </p:spPr>
        <p:txBody>
          <a:bodyPr/>
          <a:lstStyle/>
          <a:p>
            <a:r>
              <a:rPr lang="en-US" dirty="0"/>
              <a:t>Biology</a:t>
            </a:r>
          </a:p>
          <a:p>
            <a:pPr lvl="1"/>
            <a:r>
              <a:rPr lang="en-US" dirty="0"/>
              <a:t>Max age ~25 </a:t>
            </a:r>
            <a:r>
              <a:rPr lang="en-US" dirty="0" err="1"/>
              <a:t>yr</a:t>
            </a:r>
            <a:endParaRPr lang="en-US" dirty="0"/>
          </a:p>
          <a:p>
            <a:pPr lvl="1"/>
            <a:r>
              <a:rPr lang="en-US" dirty="0"/>
              <a:t>Max length: 100 cm males; 120 cm females</a:t>
            </a:r>
          </a:p>
          <a:p>
            <a:pPr lvl="1"/>
            <a:r>
              <a:rPr lang="en-US" dirty="0"/>
              <a:t>Matures between 6 to 8 </a:t>
            </a:r>
            <a:r>
              <a:rPr lang="en-US" dirty="0" err="1"/>
              <a:t>yr</a:t>
            </a:r>
            <a:endParaRPr lang="en-US" dirty="0"/>
          </a:p>
          <a:p>
            <a:pPr lvl="1"/>
            <a:r>
              <a:rPr lang="en-US" dirty="0"/>
              <a:t>von </a:t>
            </a:r>
            <a:r>
              <a:rPr lang="en-US" dirty="0" err="1"/>
              <a:t>Bertalanffy</a:t>
            </a:r>
            <a:r>
              <a:rPr lang="en-US" dirty="0"/>
              <a:t> growth model</a:t>
            </a:r>
          </a:p>
          <a:p>
            <a:pPr lvl="2"/>
            <a:r>
              <a:rPr lang="en-US" dirty="0"/>
              <a:t>underestimates ages of large fish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Schnute</a:t>
            </a:r>
            <a:r>
              <a:rPr lang="en-US" dirty="0">
                <a:sym typeface="Wingdings" panose="05000000000000000000" pitchFamily="2" charset="2"/>
              </a:rPr>
              <a:t>’ s model used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 = 0.19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Catches: 1975 to 2018</a:t>
            </a:r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F94F1-93EB-4B85-8A88-FB293F461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32" y="589899"/>
            <a:ext cx="602932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1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EB66C-EBA0-4255-A2F3-826705F2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B694C-EEEC-4FD9-A8D1-D4ECC5DF1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Proportion mature fish spawning	100%</a:t>
            </a:r>
          </a:p>
          <a:p>
            <a:r>
              <a:rPr lang="en-US" dirty="0"/>
              <a:t>Proportion recruits that are male	  50%</a:t>
            </a:r>
          </a:p>
          <a:p>
            <a:r>
              <a:rPr lang="en-US" dirty="0"/>
              <a:t>Ageing error				     8%</a:t>
            </a:r>
          </a:p>
          <a:p>
            <a:r>
              <a:rPr lang="en-US" dirty="0"/>
              <a:t>Max exploitation rate		  	 70%</a:t>
            </a:r>
          </a:p>
          <a:p>
            <a:endParaRPr lang="en-US" dirty="0"/>
          </a:p>
          <a:p>
            <a:r>
              <a:rPr lang="en-US" dirty="0"/>
              <a:t>YCS					1974 to 2016</a:t>
            </a:r>
          </a:p>
          <a:p>
            <a:endParaRPr lang="en-US" dirty="0"/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Observer age data (commercial fleet)</a:t>
            </a:r>
          </a:p>
          <a:p>
            <a:pPr lvl="1"/>
            <a:r>
              <a:rPr lang="en-US" dirty="0"/>
              <a:t>CPUE abundance series (1991 to 2017)</a:t>
            </a:r>
          </a:p>
          <a:p>
            <a:pPr lvl="1"/>
            <a:r>
              <a:rPr lang="en-US" dirty="0"/>
              <a:t>Trawl surveys 1992 to 2017</a:t>
            </a:r>
          </a:p>
          <a:p>
            <a:endParaRPr lang="en-NZ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1E9C25-F3FF-4E7B-8B43-805E1FF27C6A}"/>
              </a:ext>
            </a:extLst>
          </p:cNvPr>
          <p:cNvGrpSpPr/>
          <p:nvPr/>
        </p:nvGrpSpPr>
        <p:grpSpPr>
          <a:xfrm>
            <a:off x="7553584" y="0"/>
            <a:ext cx="4372059" cy="4351338"/>
            <a:chOff x="7553584" y="0"/>
            <a:chExt cx="4372059" cy="43513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A56774-9136-4F59-B02E-E1D7416BC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3584" y="0"/>
              <a:ext cx="4372059" cy="43513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FA89A5-AE44-4A15-895F-5F9474C91F1E}"/>
                </a:ext>
              </a:extLst>
            </p:cNvPr>
            <p:cNvSpPr txBox="1"/>
            <p:nvPr/>
          </p:nvSpPr>
          <p:spPr>
            <a:xfrm>
              <a:off x="8640147" y="177282"/>
              <a:ext cx="248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CPUE</a:t>
              </a:r>
              <a:endParaRPr lang="en-NZ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13F523B-DD7E-44A0-BA84-41C7470614E4}"/>
              </a:ext>
            </a:extLst>
          </p:cNvPr>
          <p:cNvGrpSpPr/>
          <p:nvPr/>
        </p:nvGrpSpPr>
        <p:grpSpPr>
          <a:xfrm>
            <a:off x="7553584" y="2654400"/>
            <a:ext cx="4372059" cy="4351338"/>
            <a:chOff x="7394964" y="2766367"/>
            <a:chExt cx="4372059" cy="43513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B56F37-FF6D-4209-BADE-BEDD03B00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4964" y="2766367"/>
              <a:ext cx="4372059" cy="43513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3908EB-34FF-46AD-B2D2-61251A1E4FEB}"/>
                </a:ext>
              </a:extLst>
            </p:cNvPr>
            <p:cNvSpPr txBox="1"/>
            <p:nvPr/>
          </p:nvSpPr>
          <p:spPr>
            <a:xfrm>
              <a:off x="8481527" y="3056174"/>
              <a:ext cx="2341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Survey biomass</a:t>
              </a:r>
              <a:endParaRPr lang="en-NZ" dirty="0"/>
            </a:p>
          </p:txBody>
        </p:sp>
      </p:grpSp>
    </p:spTree>
    <p:extLst>
      <p:ext uri="{BB962C8B-B14F-4D97-AF65-F5344CB8AC3E}">
        <p14:creationId xmlns:p14="http://schemas.microsoft.com/office/powerpoint/2010/main" val="138965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1BB65-731C-4491-9253-5019C35D7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HAK 1 estimated parameters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D7FFB-A4ED-49BE-AB45-F0563CAC5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	51</a:t>
            </a:r>
          </a:p>
          <a:p>
            <a:endParaRPr lang="en-US" dirty="0"/>
          </a:p>
          <a:p>
            <a:r>
              <a:rPr lang="en-US" dirty="0"/>
              <a:t>Virgin biomass		</a:t>
            </a:r>
          </a:p>
          <a:p>
            <a:r>
              <a:rPr lang="en-US" dirty="0"/>
              <a:t>YCS (43)</a:t>
            </a:r>
          </a:p>
          <a:p>
            <a:r>
              <a:rPr lang="en-US" dirty="0"/>
              <a:t>catchability (2)		</a:t>
            </a:r>
          </a:p>
          <a:p>
            <a:r>
              <a:rPr lang="en-US" dirty="0"/>
              <a:t>Fishery ogive (2)</a:t>
            </a:r>
          </a:p>
          <a:p>
            <a:r>
              <a:rPr lang="en-US" dirty="0"/>
              <a:t>Survey ogive (2)</a:t>
            </a:r>
          </a:p>
          <a:p>
            <a:r>
              <a:rPr lang="en-US" dirty="0"/>
              <a:t>CPUE process error 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4839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D730D-41E0-4720-A594-AAD31158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63FB0-EC36-4C40-868F-8FF20F497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99" b="42225"/>
          <a:stretch/>
        </p:blipFill>
        <p:spPr>
          <a:xfrm>
            <a:off x="660919" y="699495"/>
            <a:ext cx="12271995" cy="6204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3C9B85-E768-49C8-8181-8207D98A5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4503"/>
            <a:ext cx="10515600" cy="132556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Directory structure for an assessment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50171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687D-039E-46BB-ADD4-694C5C45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2EBC9-EBFC-43F9-A4B0-8442ADBA5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51" y="1690688"/>
            <a:ext cx="10515600" cy="4351338"/>
          </a:xfrm>
        </p:spPr>
        <p:txBody>
          <a:bodyPr/>
          <a:lstStyle/>
          <a:p>
            <a:r>
              <a:rPr lang="en-US" dirty="0"/>
              <a:t>Casal2 default: file config.csl2</a:t>
            </a:r>
          </a:p>
          <a:p>
            <a:pPr lvl="1"/>
            <a:r>
              <a:rPr lang="en-US" dirty="0"/>
              <a:t>all supporting files in the same directory</a:t>
            </a:r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55F3B-0123-4240-90AC-40073A8EA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485" y="128587"/>
            <a:ext cx="10525125" cy="6600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D718E-BA11-43D3-A570-4A3B79554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78" t="12327" b="32579"/>
          <a:stretch/>
        </p:blipFill>
        <p:spPr>
          <a:xfrm>
            <a:off x="0" y="2714505"/>
            <a:ext cx="6798841" cy="377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6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4AF8-9194-407A-A6EC-2012FF49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model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5BF37-4039-409F-9A6C-997946EE5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Usually use a command box format</a:t>
            </a:r>
          </a:p>
          <a:p>
            <a:r>
              <a:rPr lang="en-US" i="1" dirty="0"/>
              <a:t>casal2 –e &gt; out.txt 2&gt; err.txt</a:t>
            </a:r>
          </a:p>
          <a:p>
            <a:endParaRPr lang="en-US" i="1" dirty="0"/>
          </a:p>
          <a:p>
            <a:pPr lvl="1"/>
            <a:r>
              <a:rPr lang="en-US" dirty="0"/>
              <a:t>“-e”: MPD estimation run</a:t>
            </a:r>
          </a:p>
          <a:p>
            <a:pPr lvl="1"/>
            <a:r>
              <a:rPr lang="en-US" i="1" dirty="0"/>
              <a:t>out.txt </a:t>
            </a:r>
            <a:r>
              <a:rPr lang="en-US" dirty="0"/>
              <a:t>will hold the results</a:t>
            </a:r>
          </a:p>
          <a:p>
            <a:pPr lvl="1"/>
            <a:r>
              <a:rPr lang="en-US" i="1" dirty="0"/>
              <a:t>err.txt  </a:t>
            </a:r>
            <a:r>
              <a:rPr lang="en-US" dirty="0"/>
              <a:t>will hold warning and error messages</a:t>
            </a:r>
          </a:p>
          <a:p>
            <a:pPr lvl="1"/>
            <a:r>
              <a:rPr lang="en-US" dirty="0"/>
              <a:t>Default input file is </a:t>
            </a:r>
            <a:r>
              <a:rPr lang="en-US" i="1" dirty="0"/>
              <a:t>config.csl2</a:t>
            </a:r>
          </a:p>
          <a:p>
            <a:pPr lvl="2"/>
            <a:r>
              <a:rPr lang="en-US" dirty="0"/>
              <a:t>otherwise use: </a:t>
            </a:r>
            <a:r>
              <a:rPr lang="en-US" i="1" dirty="0"/>
              <a:t>casal2 –e –c filename &gt; out.txt 2&gt; err.txt</a:t>
            </a:r>
          </a:p>
          <a:p>
            <a:pPr lvl="2"/>
            <a:endParaRPr lang="en-US" i="1" dirty="0"/>
          </a:p>
          <a:p>
            <a:r>
              <a:rPr lang="en-NZ" dirty="0"/>
              <a:t>In R:</a:t>
            </a:r>
          </a:p>
          <a:p>
            <a:pPr marL="0" indent="0">
              <a:buNone/>
            </a:pPr>
            <a:r>
              <a:rPr lang="en-NZ" dirty="0"/>
              <a:t>    </a:t>
            </a:r>
            <a:r>
              <a:rPr lang="en-NZ" i="1" dirty="0"/>
              <a:t>runCasal2() </a:t>
            </a:r>
            <a:r>
              <a:rPr lang="en-NZ" dirty="0"/>
              <a:t>generates this command and runs it via </a:t>
            </a:r>
            <a:r>
              <a:rPr lang="en-NZ" i="1" dirty="0"/>
              <a:t>system2()</a:t>
            </a:r>
          </a:p>
          <a:p>
            <a:pPr lvl="1"/>
            <a:r>
              <a:rPr lang="en-NZ" dirty="0"/>
              <a:t>Source directory: </a:t>
            </a:r>
            <a:r>
              <a:rPr lang="en-NZ" dirty="0" err="1"/>
              <a:t>Run_assessment</a:t>
            </a:r>
            <a:r>
              <a:rPr lang="en-NZ" dirty="0"/>
              <a:t>/Source/Casal2_functions/</a:t>
            </a:r>
          </a:p>
        </p:txBody>
      </p:sp>
    </p:spTree>
    <p:extLst>
      <p:ext uri="{BB962C8B-B14F-4D97-AF65-F5344CB8AC3E}">
        <p14:creationId xmlns:p14="http://schemas.microsoft.com/office/powerpoint/2010/main" val="366453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3C47D-5632-4220-8D21-2F88F6B8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Usual run modes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B5B2F-053B-48CC-A129-DB8A61209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-r		Run model once with initial parameter values</a:t>
            </a:r>
          </a:p>
          <a:p>
            <a:r>
              <a:rPr lang="en-US" dirty="0"/>
              <a:t>-m		MCMC mode</a:t>
            </a:r>
          </a:p>
          <a:p>
            <a:r>
              <a:rPr lang="en-US" dirty="0"/>
              <a:t>-p		Projection modes</a:t>
            </a:r>
          </a:p>
          <a:p>
            <a:endParaRPr lang="en-US" dirty="0"/>
          </a:p>
          <a:p>
            <a:r>
              <a:rPr lang="en-US" dirty="0"/>
              <a:t>Other helpful switches</a:t>
            </a:r>
          </a:p>
          <a:p>
            <a:r>
              <a:rPr lang="en-US" dirty="0"/>
              <a:t>-</a:t>
            </a:r>
            <a:r>
              <a:rPr lang="en-US" dirty="0" err="1"/>
              <a:t>i</a:t>
            </a:r>
            <a:r>
              <a:rPr lang="en-US" dirty="0"/>
              <a:t> &lt;file&gt;	Use initial values in file to start run</a:t>
            </a:r>
          </a:p>
          <a:p>
            <a:endParaRPr lang="en-US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21423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DA041-5722-4E69-94D9-FFD4E0DE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model from R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71398-ABBD-4051-8A79-9D06F2570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Scripts in </a:t>
            </a:r>
            <a:r>
              <a:rPr lang="en-US" dirty="0" err="1"/>
              <a:t>Run_assessment</a:t>
            </a:r>
            <a:r>
              <a:rPr lang="en-US" dirty="0"/>
              <a:t>/Source</a:t>
            </a:r>
          </a:p>
          <a:p>
            <a:r>
              <a:rPr lang="en-NZ" dirty="0"/>
              <a:t>(0)</a:t>
            </a:r>
            <a:r>
              <a:rPr lang="en-NZ" dirty="0" err="1"/>
              <a:t>setup.directories.R</a:t>
            </a:r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(1)</a:t>
            </a:r>
            <a:r>
              <a:rPr lang="en-NZ" dirty="0" err="1"/>
              <a:t>run.HAK.assessment.R</a:t>
            </a:r>
            <a:endParaRPr lang="en-NZ" dirty="0"/>
          </a:p>
          <a:p>
            <a:r>
              <a:rPr lang="en-NZ" dirty="0"/>
              <a:t>(2)</a:t>
            </a:r>
            <a:r>
              <a:rPr lang="en-NZ" dirty="0" err="1"/>
              <a:t>HAK.get.results.R</a:t>
            </a:r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0E86B-9195-4E94-B832-B92D78F37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48" r="57591"/>
          <a:stretch/>
        </p:blipFill>
        <p:spPr>
          <a:xfrm>
            <a:off x="7642959" y="681037"/>
            <a:ext cx="5170516" cy="38230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F68ACD-3F19-43B2-9937-50A7FDD080DB}"/>
              </a:ext>
            </a:extLst>
          </p:cNvPr>
          <p:cNvCxnSpPr>
            <a:cxnSpLocks/>
          </p:cNvCxnSpPr>
          <p:nvPr/>
        </p:nvCxnSpPr>
        <p:spPr>
          <a:xfrm flipV="1">
            <a:off x="4637314" y="1818143"/>
            <a:ext cx="2967446" cy="7744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180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9A532-8AAA-4D96-B27D-E7BAFFBE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Casal2 will replace CASAL</a:t>
            </a: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A2081-CDFB-4FFB-B501-3B4A47D9B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CASAL development has ceased </a:t>
            </a:r>
          </a:p>
          <a:p>
            <a:pPr lvl="1"/>
            <a:r>
              <a:rPr lang="en-US" dirty="0"/>
              <a:t>but it still works for 2000 era assessment models</a:t>
            </a:r>
          </a:p>
          <a:p>
            <a:pPr lvl="1"/>
            <a:endParaRPr lang="en-US" dirty="0"/>
          </a:p>
          <a:p>
            <a:r>
              <a:rPr lang="en-US" dirty="0"/>
              <a:t>Casal2 is our version of the next generation integrated assessment tool</a:t>
            </a:r>
          </a:p>
          <a:p>
            <a:pPr lvl="1"/>
            <a:r>
              <a:rPr lang="en-US" dirty="0"/>
              <a:t>includes newer assessment ideas</a:t>
            </a:r>
          </a:p>
          <a:p>
            <a:pPr lvl="1"/>
            <a:r>
              <a:rPr lang="en-US" dirty="0"/>
              <a:t>more maintainable </a:t>
            </a:r>
          </a:p>
          <a:p>
            <a:pPr lvl="1"/>
            <a:r>
              <a:rPr lang="en-US" dirty="0"/>
              <a:t>easier to expand</a:t>
            </a:r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6942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DA041-5722-4E69-94D9-FFD4E0D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64" y="-192796"/>
            <a:ext cx="10515600" cy="1325563"/>
          </a:xfrm>
        </p:spPr>
        <p:txBody>
          <a:bodyPr/>
          <a:lstStyle/>
          <a:p>
            <a:r>
              <a:rPr lang="en-US" dirty="0"/>
              <a:t>Run model from R</a:t>
            </a:r>
            <a:endParaRPr lang="en-N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5EBEC-CB40-470C-B39B-E0B01592C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30" t="29646" r="16765" b="14432"/>
          <a:stretch/>
        </p:blipFill>
        <p:spPr>
          <a:xfrm>
            <a:off x="2955855" y="676715"/>
            <a:ext cx="9352523" cy="53744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BB89A0-3AA9-44DE-9A20-3193E8FE1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000" r="70682" b="32666"/>
          <a:stretch/>
        </p:blipFill>
        <p:spPr>
          <a:xfrm>
            <a:off x="156556" y="4554769"/>
            <a:ext cx="11254425" cy="23032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71398-ABBD-4051-8A79-9D06F2570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55" y="764770"/>
            <a:ext cx="4518081" cy="476201"/>
          </a:xfrm>
          <a:solidFill>
            <a:schemeClr val="bg1"/>
          </a:solidFill>
        </p:spPr>
        <p:txBody>
          <a:bodyPr/>
          <a:lstStyle/>
          <a:p>
            <a:r>
              <a:rPr lang="en-NZ" dirty="0"/>
              <a:t>(1)</a:t>
            </a:r>
            <a:r>
              <a:rPr lang="en-NZ" dirty="0" err="1"/>
              <a:t>run.HAK.assessment.R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453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2F6DC-EB58-4ECB-8D7F-0934BD859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-311410"/>
            <a:ext cx="10515600" cy="1325563"/>
          </a:xfrm>
        </p:spPr>
        <p:txBody>
          <a:bodyPr/>
          <a:lstStyle/>
          <a:p>
            <a:r>
              <a:rPr lang="en-US" dirty="0"/>
              <a:t>e.err.txt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43891-7016-49C3-A1C3-254AF896A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1482D-B83E-46EB-B7A0-11608BFC2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9" y="681037"/>
            <a:ext cx="12152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82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90F7-A523-4363-80CC-B7519C1E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BB3D-251B-428C-A770-80327110E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19258-8B9B-4681-A925-80C083AC6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9" y="0"/>
            <a:ext cx="12152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93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E6E4-D5EE-4173-A57A-5E4D7A0C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35" y="-166890"/>
            <a:ext cx="10515600" cy="1325563"/>
          </a:xfrm>
        </p:spPr>
        <p:txBody>
          <a:bodyPr/>
          <a:lstStyle/>
          <a:p>
            <a:r>
              <a:rPr lang="en-US" dirty="0"/>
              <a:t>e.out.txt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A389A-2A2B-4837-870F-82EC3A153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94" y="94447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NZ" dirty="0"/>
              <a:t>Result blocks:</a:t>
            </a:r>
          </a:p>
          <a:p>
            <a:pPr marL="0" indent="0">
              <a:buNone/>
            </a:pPr>
            <a:r>
              <a:rPr lang="en-NZ" dirty="0"/>
              <a:t>*</a:t>
            </a:r>
            <a:r>
              <a:rPr lang="en-NZ" dirty="0" err="1"/>
              <a:t>initialisation_partition</a:t>
            </a:r>
            <a:r>
              <a:rPr lang="en-NZ" dirty="0"/>
              <a:t>[Init]</a:t>
            </a:r>
          </a:p>
          <a:p>
            <a:pPr marL="0" indent="0">
              <a:buNone/>
            </a:pPr>
            <a:r>
              <a:rPr lang="en-NZ" dirty="0"/>
              <a:t>*end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1650F-C317-4CC2-B166-9AE58D44C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67"/>
          <a:stretch/>
        </p:blipFill>
        <p:spPr>
          <a:xfrm>
            <a:off x="418920" y="2892829"/>
            <a:ext cx="1215218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1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83DFD-C718-421A-A0C2-4BAF0F757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65493-0D62-47F3-9A81-2D02112F0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89728-5BAA-46EE-BD5F-19668036D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9" y="0"/>
            <a:ext cx="12152181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7C13B2-5B00-4004-9A0D-458B4ECE25F4}"/>
              </a:ext>
            </a:extLst>
          </p:cNvPr>
          <p:cNvGrpSpPr/>
          <p:nvPr/>
        </p:nvGrpSpPr>
        <p:grpSpPr>
          <a:xfrm>
            <a:off x="3906983" y="498257"/>
            <a:ext cx="8445730" cy="1327368"/>
            <a:chOff x="3906983" y="498257"/>
            <a:chExt cx="8445730" cy="13273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53287F-C027-442D-BF88-340C6B6B64D6}"/>
                </a:ext>
              </a:extLst>
            </p:cNvPr>
            <p:cNvSpPr txBox="1"/>
            <p:nvPr/>
          </p:nvSpPr>
          <p:spPr>
            <a:xfrm>
              <a:off x="6483927" y="498257"/>
              <a:ext cx="58687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0070C0"/>
                  </a:solidFill>
                </a:rPr>
                <a:t>Estimate name within Casal2</a:t>
              </a:r>
              <a:endParaRPr lang="en-NZ" sz="3600" dirty="0">
                <a:solidFill>
                  <a:srgbClr val="0070C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6633C75-0BDD-4E3A-83A6-75231196A69B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3906983" y="821423"/>
              <a:ext cx="2576944" cy="10042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061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3AF6-8ACA-4C9C-838E-A62429B10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29305-42C1-4814-998B-B386F1783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89640-DDD5-41EF-913C-2BD2F1CF8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71" y="0"/>
            <a:ext cx="1082765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963C67-4843-403C-B3F6-CE3CFE497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71" y="152400"/>
            <a:ext cx="1082765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B27E08C-FB39-4BED-8292-1027651A5B00}"/>
              </a:ext>
            </a:extLst>
          </p:cNvPr>
          <p:cNvGrpSpPr/>
          <p:nvPr/>
        </p:nvGrpSpPr>
        <p:grpSpPr>
          <a:xfrm>
            <a:off x="3746270" y="2917716"/>
            <a:ext cx="8445730" cy="1327368"/>
            <a:chOff x="3906983" y="498257"/>
            <a:chExt cx="8445730" cy="13273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3D015E-EAD8-4FB3-B8BC-3D268F55B716}"/>
                </a:ext>
              </a:extLst>
            </p:cNvPr>
            <p:cNvSpPr txBox="1"/>
            <p:nvPr/>
          </p:nvSpPr>
          <p:spPr>
            <a:xfrm>
              <a:off x="6483927" y="498257"/>
              <a:ext cx="5868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0070C0"/>
                  </a:solidFill>
                </a:rPr>
                <a:t>Estimate name within Casal2</a:t>
              </a:r>
            </a:p>
            <a:p>
              <a:r>
                <a:rPr lang="en-US" sz="3600" dirty="0">
                  <a:solidFill>
                    <a:srgbClr val="0070C0"/>
                  </a:solidFill>
                </a:rPr>
                <a:t>	elements within a vector</a:t>
              </a:r>
              <a:endParaRPr lang="en-NZ" sz="3600" dirty="0">
                <a:solidFill>
                  <a:srgbClr val="0070C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BC9414E-9CBB-4009-AB44-CE0508203876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3906983" y="1098422"/>
              <a:ext cx="2576944" cy="7272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242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F2E9A-9861-4A43-9302-76C4B78B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60C0-A754-4383-B7A9-66181E8F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4FFF2-FE50-4EC5-8C60-A4AA139E8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71" y="0"/>
            <a:ext cx="10827657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CE18522-4DD2-42A2-A14A-D3026D3CC492}"/>
              </a:ext>
            </a:extLst>
          </p:cNvPr>
          <p:cNvGrpSpPr/>
          <p:nvPr/>
        </p:nvGrpSpPr>
        <p:grpSpPr>
          <a:xfrm>
            <a:off x="2975956" y="142428"/>
            <a:ext cx="9592889" cy="2102008"/>
            <a:chOff x="2975956" y="142428"/>
            <a:chExt cx="9592889" cy="21020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ADEDC0-87D6-406A-A8A0-604D224D490B}"/>
                </a:ext>
              </a:extLst>
            </p:cNvPr>
            <p:cNvSpPr txBox="1"/>
            <p:nvPr/>
          </p:nvSpPr>
          <p:spPr>
            <a:xfrm>
              <a:off x="6301049" y="142428"/>
              <a:ext cx="626779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70C0"/>
                  </a:solidFill>
                </a:rPr>
                <a:t>We have an R function that adds these over an observation</a:t>
              </a:r>
              <a:endParaRPr lang="en-NZ" sz="3200" dirty="0">
                <a:solidFill>
                  <a:srgbClr val="0070C0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ADA15BD-2AE3-4EAF-9BE4-253DEE224B7A}"/>
                </a:ext>
              </a:extLst>
            </p:cNvPr>
            <p:cNvCxnSpPr/>
            <p:nvPr/>
          </p:nvCxnSpPr>
          <p:spPr>
            <a:xfrm>
              <a:off x="2975956" y="2244436"/>
              <a:ext cx="2793077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63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9A6749-B639-42AC-AE5F-F52117AAA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09" t="12062" r="16545"/>
          <a:stretch/>
        </p:blipFill>
        <p:spPr>
          <a:xfrm>
            <a:off x="3541222" y="-168608"/>
            <a:ext cx="9291174" cy="7616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31F53A-F799-4D3B-AAB0-E8E77D4CB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727"/>
            <a:ext cx="4991877" cy="1325563"/>
          </a:xfrm>
          <a:solidFill>
            <a:schemeClr val="bg1"/>
          </a:solidFill>
        </p:spPr>
        <p:txBody>
          <a:bodyPr/>
          <a:lstStyle/>
          <a:p>
            <a:r>
              <a:rPr lang="en-NZ" dirty="0"/>
              <a:t>(2)</a:t>
            </a:r>
            <a:r>
              <a:rPr lang="en-NZ" dirty="0" err="1"/>
              <a:t>HAK.get.results.R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06790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45755-BAA1-4C73-908E-F5797D91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BBCB6-158C-4DA0-B4E9-49785755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9AA0C-037F-4DA3-B374-C0FF88B36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50" t="7985" r="17026" b="35320"/>
          <a:stretch/>
        </p:blipFill>
        <p:spPr>
          <a:xfrm>
            <a:off x="345232" y="178512"/>
            <a:ext cx="11467323" cy="61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64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60AC-9B22-4A16-B32B-924FFD93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8A4D7-4CA3-4A65-ABFF-94C4444E1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5" t="40971" r="60200" b="5873"/>
          <a:stretch/>
        </p:blipFill>
        <p:spPr>
          <a:xfrm>
            <a:off x="256156" y="547687"/>
            <a:ext cx="6652982" cy="5846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31D9B4-EFB0-47FC-8529-66D342C2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94" y="547687"/>
            <a:ext cx="6038850" cy="6029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2AC2D6-BF82-4BCC-863C-62AB7ABE8B6D}"/>
              </a:ext>
            </a:extLst>
          </p:cNvPr>
          <p:cNvSpPr txBox="1"/>
          <p:nvPr/>
        </p:nvSpPr>
        <p:spPr>
          <a:xfrm>
            <a:off x="838200" y="463550"/>
            <a:ext cx="4698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Objective function</a:t>
            </a:r>
            <a:endParaRPr lang="en-NZ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96CFE-59FD-4CD5-80DB-DF2029529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189" y="463550"/>
            <a:ext cx="60388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741D-56AF-4D55-AB82-43E0245E0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NZ fisheries context</a:t>
            </a: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BF5EE-D2BE-4806-92B4-63310569D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16" y="1032235"/>
            <a:ext cx="10813869" cy="58257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Management based in biomass targets and limits</a:t>
            </a:r>
          </a:p>
          <a:p>
            <a:pPr lvl="1"/>
            <a:r>
              <a:rPr lang="en-US" dirty="0" err="1"/>
              <a:t>B</a:t>
            </a:r>
            <a:r>
              <a:rPr lang="en-US" baseline="-25000" dirty="0" err="1"/>
              <a:t>current</a:t>
            </a:r>
            <a:r>
              <a:rPr lang="en-US" dirty="0"/>
              <a:t> as %B</a:t>
            </a:r>
            <a:r>
              <a:rPr lang="en-US" baseline="-25000" dirty="0"/>
              <a:t>0</a:t>
            </a:r>
          </a:p>
          <a:p>
            <a:pPr lvl="1"/>
            <a:r>
              <a:rPr lang="en-US" dirty="0"/>
              <a:t>e.g., common soft  limit is 20% B</a:t>
            </a:r>
            <a:r>
              <a:rPr lang="en-US" baseline="-25000" dirty="0"/>
              <a:t>0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Not common to use Baranov catch equation (</a:t>
            </a:r>
            <a:r>
              <a:rPr lang="en-US" i="1" dirty="0"/>
              <a:t>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i.e., common to use exploitation rate</a:t>
            </a:r>
          </a:p>
          <a:p>
            <a:pPr lvl="1"/>
            <a:r>
              <a:rPr lang="en-US" dirty="0"/>
              <a:t>still has not been included into Casal2</a:t>
            </a:r>
          </a:p>
          <a:p>
            <a:endParaRPr lang="en-US" sz="800" dirty="0"/>
          </a:p>
          <a:p>
            <a:r>
              <a:rPr lang="en-US" dirty="0"/>
              <a:t>Bayesian analyses with MPDs used to select final runs for management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 MCMC used on final runs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random effects not really needed so it is not implemented yet</a:t>
            </a:r>
          </a:p>
          <a:p>
            <a:pPr lvl="1"/>
            <a:endParaRPr lang="en-US" sz="8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Usually, management based on 5-year projections using the MCMC parameter vectors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(sometimes 10 years)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3721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1D901-506D-46E2-963A-6D3F666E0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example syntax of the input files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7F85B-A2C7-45BD-84B0-07D2AF6C0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the examples, go through relevant blocks for HAK 1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92897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A3538E-82B1-4132-8424-99B7A85DB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67" y="-311685"/>
            <a:ext cx="8149701" cy="1340028"/>
          </a:xfrm>
        </p:spPr>
        <p:txBody>
          <a:bodyPr>
            <a:normAutofit/>
          </a:bodyPr>
          <a:lstStyle/>
          <a:p>
            <a:r>
              <a:rPr lang="en-US" sz="3200" b="1" dirty="0"/>
              <a:t>Casal2 input file specification</a:t>
            </a:r>
            <a:endParaRPr lang="en-NZ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DE24F3-18D9-48C9-8F95-47CC0A8E7E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515" r="29909" b="15997"/>
          <a:stretch/>
        </p:blipFill>
        <p:spPr>
          <a:xfrm>
            <a:off x="182176" y="3541224"/>
            <a:ext cx="10142231" cy="2826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86E518-5D32-4FD5-B7D9-82409B7AFA06}"/>
              </a:ext>
            </a:extLst>
          </p:cNvPr>
          <p:cNvSpPr txBox="1"/>
          <p:nvPr/>
        </p:nvSpPr>
        <p:spPr>
          <a:xfrm>
            <a:off x="811567" y="694290"/>
            <a:ext cx="1089734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Input file consists of a series of command blocks</a:t>
            </a:r>
          </a:p>
          <a:p>
            <a:r>
              <a:rPr lang="en-NZ" sz="2400" dirty="0"/>
              <a:t>Each block specifies some aspect of the model structure or processes to act on the partition</a:t>
            </a:r>
          </a:p>
          <a:p>
            <a:r>
              <a:rPr lang="en-NZ" sz="2400" dirty="0"/>
              <a:t>“@” marks start of a command block</a:t>
            </a:r>
          </a:p>
          <a:p>
            <a:r>
              <a:rPr lang="en-NZ" sz="2400" dirty="0"/>
              <a:t>A new “@” marks the end of the preceding block</a:t>
            </a:r>
          </a:p>
          <a:p>
            <a:endParaRPr lang="en-NZ" sz="1000" dirty="0"/>
          </a:p>
          <a:p>
            <a:r>
              <a:rPr lang="en-NZ" sz="2400" dirty="0"/>
              <a:t>@command	&lt;label&gt;</a:t>
            </a:r>
          </a:p>
          <a:p>
            <a:r>
              <a:rPr lang="en-NZ" sz="2400" dirty="0"/>
              <a:t>type		&lt;type&gt;</a:t>
            </a:r>
          </a:p>
          <a:p>
            <a:endParaRPr lang="en-NZ" sz="2400" dirty="0"/>
          </a:p>
          <a:p>
            <a:r>
              <a:rPr lang="en-NZ" sz="2400" dirty="0"/>
              <a:t>                                                           #A logistic selectivity with label “</a:t>
            </a:r>
            <a:r>
              <a:rPr lang="en-NZ" sz="2400" dirty="0" err="1"/>
              <a:t>subaFsel</a:t>
            </a:r>
            <a:r>
              <a:rPr lang="en-NZ" sz="2400" dirty="0"/>
              <a:t>”</a:t>
            </a:r>
          </a:p>
          <a:p>
            <a:endParaRPr lang="en-NZ" sz="2400" dirty="0"/>
          </a:p>
          <a:p>
            <a:r>
              <a:rPr lang="en-NZ" sz="2400" dirty="0"/>
              <a:t>                                                           # initial values for logistic parameters</a:t>
            </a:r>
          </a:p>
          <a:p>
            <a:r>
              <a:rPr lang="en-NZ" sz="2400" dirty="0"/>
              <a:t>                  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A276D0-013F-4C90-84AE-197494A22BDC}"/>
              </a:ext>
            </a:extLst>
          </p:cNvPr>
          <p:cNvSpPr txBox="1"/>
          <p:nvPr/>
        </p:nvSpPr>
        <p:spPr>
          <a:xfrm>
            <a:off x="811567" y="6367552"/>
            <a:ext cx="364405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   </a:t>
            </a: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4148556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810DB-545B-4736-A5D1-741904BB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Casal2 input file specification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C121C-A28C-4CC3-BED6-CF3325C68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Whitespace can be used freely. Tabs and spaces are both accepted </a:t>
            </a:r>
          </a:p>
          <a:p>
            <a:r>
              <a:rPr lang="en-NZ" dirty="0"/>
              <a:t>You can include another file from anywhere </a:t>
            </a:r>
            <a:r>
              <a:rPr lang="en-NZ" i="1" dirty="0"/>
              <a:t>(!include &lt;filename&gt;)</a:t>
            </a:r>
          </a:p>
          <a:p>
            <a:r>
              <a:rPr lang="en-NZ" dirty="0"/>
              <a:t>Included files are placed inline, so you can continue a block in a new file</a:t>
            </a:r>
          </a:p>
          <a:p>
            <a:r>
              <a:rPr lang="en-NZ" dirty="0"/>
              <a:t>A hierarchical tree structure of blocks</a:t>
            </a:r>
          </a:p>
          <a:p>
            <a:pPr lvl="1"/>
            <a:r>
              <a:rPr lang="en-NZ" i="1" dirty="0"/>
              <a:t>@model </a:t>
            </a:r>
            <a:r>
              <a:rPr lang="en-NZ" dirty="0"/>
              <a:t>is top level block</a:t>
            </a:r>
          </a:p>
          <a:p>
            <a:pPr lvl="1"/>
            <a:r>
              <a:rPr lang="en-NZ" dirty="0">
                <a:sym typeface="Wingdings" panose="05000000000000000000" pitchFamily="2" charset="2"/>
              </a:rPr>
              <a:t> must be encountered first  [ </a:t>
            </a:r>
            <a:r>
              <a:rPr lang="en-NZ" i="1" dirty="0"/>
              <a:t>!include  </a:t>
            </a:r>
            <a:r>
              <a:rPr lang="en-NZ" dirty="0"/>
              <a:t>do not count]</a:t>
            </a:r>
          </a:p>
        </p:txBody>
      </p:sp>
    </p:spTree>
    <p:extLst>
      <p:ext uri="{BB962C8B-B14F-4D97-AF65-F5344CB8AC3E}">
        <p14:creationId xmlns:p14="http://schemas.microsoft.com/office/powerpoint/2010/main" val="1924663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AEB7E-989F-4481-BFB0-1DF0E4DA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Casal2 input file specification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F53AE-EC99-44F2-BCE6-77A29EB70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  <a:p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4FF22-38A7-4F36-99C4-5A3FCDF7C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1" b="44485"/>
          <a:stretch/>
        </p:blipFill>
        <p:spPr>
          <a:xfrm>
            <a:off x="182176" y="1525385"/>
            <a:ext cx="11073256" cy="533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21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78E7-635C-452C-A605-5A331D0F3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2" y="0"/>
            <a:ext cx="10515600" cy="1325563"/>
          </a:xfrm>
        </p:spPr>
        <p:txBody>
          <a:bodyPr/>
          <a:lstStyle/>
          <a:p>
            <a:r>
              <a:rPr lang="en-US" b="1" dirty="0"/>
              <a:t>Casal2 input file specification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6014E-8227-4F79-95D0-B0364E5C6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0854"/>
            <a:ext cx="10515600" cy="4351338"/>
          </a:xfrm>
        </p:spPr>
        <p:txBody>
          <a:bodyPr>
            <a:noAutofit/>
          </a:bodyPr>
          <a:lstStyle/>
          <a:p>
            <a:r>
              <a:rPr lang="en-US" sz="3200" b="1" dirty="0"/>
              <a:t>Keywords &amp; key-characters</a:t>
            </a:r>
            <a:r>
              <a:rPr lang="en-US" sz="3200" dirty="0"/>
              <a:t>	</a:t>
            </a:r>
          </a:p>
          <a:p>
            <a:r>
              <a:rPr lang="en-US" sz="3200" dirty="0"/>
              <a:t>“@” 	block identifier</a:t>
            </a:r>
          </a:p>
          <a:p>
            <a:r>
              <a:rPr lang="en-US" sz="3200" dirty="0"/>
              <a:t>“,”		separates components in a list, e.g., </a:t>
            </a:r>
            <a:r>
              <a:rPr lang="en-US" sz="3200" dirty="0" err="1"/>
              <a:t>male,female</a:t>
            </a:r>
            <a:endParaRPr lang="en-US" sz="3200" dirty="0"/>
          </a:p>
          <a:p>
            <a:r>
              <a:rPr lang="en-US" sz="3200" dirty="0"/>
              <a:t>“*”		wildcard</a:t>
            </a:r>
          </a:p>
          <a:p>
            <a:r>
              <a:rPr lang="en-US" sz="3200" dirty="0"/>
              <a:t> “:”		range, e.g., 1951:2010</a:t>
            </a:r>
          </a:p>
          <a:p>
            <a:r>
              <a:rPr lang="en-US" sz="3200" dirty="0"/>
              <a:t> “+”		join operator, e.g., </a:t>
            </a:r>
            <a:r>
              <a:rPr lang="en-US" sz="3200" dirty="0" err="1"/>
              <a:t>male+female</a:t>
            </a:r>
            <a:r>
              <a:rPr lang="en-US" sz="3200" dirty="0"/>
              <a:t> = observation is 						for combined sex</a:t>
            </a:r>
          </a:p>
          <a:p>
            <a:r>
              <a:rPr lang="en-US" sz="3200" dirty="0"/>
              <a:t> “#” 	start of a comment, ignored by Casal2</a:t>
            </a:r>
          </a:p>
          <a:p>
            <a:r>
              <a:rPr lang="en-US" sz="3200" dirty="0"/>
              <a:t>“/*” “*/”  	encloses multiline comments</a:t>
            </a:r>
          </a:p>
          <a:p>
            <a:endParaRPr lang="en-US" sz="800" dirty="0"/>
          </a:p>
          <a:p>
            <a:r>
              <a:rPr lang="en-US" sz="3200" dirty="0"/>
              <a:t>“type”		sub-command for most blocks</a:t>
            </a:r>
          </a:p>
          <a:p>
            <a:endParaRPr lang="en-US" sz="3200" dirty="0"/>
          </a:p>
          <a:p>
            <a:r>
              <a:rPr lang="en-US" sz="3200" dirty="0"/>
              <a:t>Cannot be used in labels or parameter names</a:t>
            </a:r>
            <a:endParaRPr lang="en-NZ" sz="3200" dirty="0"/>
          </a:p>
        </p:txBody>
      </p:sp>
    </p:spTree>
    <p:extLst>
      <p:ext uri="{BB962C8B-B14F-4D97-AF65-F5344CB8AC3E}">
        <p14:creationId xmlns:p14="http://schemas.microsoft.com/office/powerpoint/2010/main" val="562943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ECF-8424-4EBF-A7E5-0A013833B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5" y="481531"/>
            <a:ext cx="10515600" cy="1325563"/>
          </a:xfrm>
        </p:spPr>
        <p:txBody>
          <a:bodyPr/>
          <a:lstStyle/>
          <a:p>
            <a:r>
              <a:rPr lang="en-US" dirty="0"/>
              <a:t>HAK 1: scope model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901FC-CE72-4795-BB14-8785964FC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5" y="1807094"/>
            <a:ext cx="10515600" cy="4351338"/>
          </a:xfrm>
        </p:spPr>
        <p:txBody>
          <a:bodyPr/>
          <a:lstStyle/>
          <a:p>
            <a:r>
              <a:rPr lang="en-US" i="1" dirty="0"/>
              <a:t>@model </a:t>
            </a:r>
            <a:r>
              <a:rPr lang="en-US" dirty="0"/>
              <a:t>command</a:t>
            </a:r>
          </a:p>
          <a:p>
            <a:r>
              <a:rPr lang="en-US" dirty="0"/>
              <a:t>Two sex, ages 1 to 30</a:t>
            </a:r>
          </a:p>
          <a:p>
            <a:r>
              <a:rPr lang="en-US" dirty="0"/>
              <a:t>Two time-steps</a:t>
            </a:r>
          </a:p>
          <a:p>
            <a:r>
              <a:rPr lang="en-US" dirty="0"/>
              <a:t>Model years defined</a:t>
            </a:r>
          </a:p>
          <a:p>
            <a:endParaRPr lang="en-US" dirty="0"/>
          </a:p>
          <a:p>
            <a:r>
              <a:rPr lang="en-US" dirty="0"/>
              <a:t>How to get initial state</a:t>
            </a:r>
          </a:p>
          <a:p>
            <a:pPr lvl="1"/>
            <a:r>
              <a:rPr lang="en-US" dirty="0"/>
              <a:t>specify the initialization method</a:t>
            </a:r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977E3-1A80-4FCE-BAD6-F7F1B1C704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1" r="30209"/>
          <a:stretch/>
        </p:blipFill>
        <p:spPr>
          <a:xfrm>
            <a:off x="5398475" y="481531"/>
            <a:ext cx="8051518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03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430F7-3F78-4C1A-B223-FDD6CD88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HAK 1: define processes to use &amp; their order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D7070-916F-48A4-9961-1521CFC2A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the “Ageing”, “ Recruitment”, and “Fishing” are labels to other blocks</a:t>
            </a:r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ABDE9-3354-4E95-A67B-7C7C633AA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34676" b="19758"/>
          <a:stretch/>
        </p:blipFill>
        <p:spPr>
          <a:xfrm>
            <a:off x="660220" y="3288622"/>
            <a:ext cx="10475238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69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E988-981F-4C35-B6BF-ADA0DF6F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Recruiment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C9E40-697D-47B9-9D3C-A7C0ECB7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577AD-C9C9-42CC-9342-DEDC69241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30570"/>
          <a:stretch/>
        </p:blipFill>
        <p:spPr>
          <a:xfrm>
            <a:off x="141938" y="1460500"/>
            <a:ext cx="1223538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88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404DA-68A1-4E00-85F0-5DD5CFA3E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Fishing process</a:t>
            </a:r>
            <a:br>
              <a:rPr lang="en-US" dirty="0"/>
            </a:br>
            <a:endParaRPr lang="en-NZ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A13096-1FFC-44BB-8C02-D562A13E6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412"/>
          <a:stretch/>
        </p:blipFill>
        <p:spPr>
          <a:xfrm>
            <a:off x="4669096" y="573784"/>
            <a:ext cx="6684704" cy="5710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BC837-771A-4F32-A887-3368A20403B4}"/>
              </a:ext>
            </a:extLst>
          </p:cNvPr>
          <p:cNvSpPr txBox="1"/>
          <p:nvPr/>
        </p:nvSpPr>
        <p:spPr>
          <a:xfrm>
            <a:off x="93306" y="1899347"/>
            <a:ext cx="4665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Have M and fishing at the same time</a:t>
            </a:r>
          </a:p>
          <a:p>
            <a:r>
              <a:rPr lang="en-US" dirty="0"/>
              <a:t>	</a:t>
            </a:r>
            <a:r>
              <a:rPr lang="en-US" i="1" dirty="0" err="1"/>
              <a:t>mortality_instantaneous</a:t>
            </a:r>
            <a:endParaRPr lang="en-US" i="1" dirty="0"/>
          </a:p>
          <a:p>
            <a:r>
              <a:rPr lang="en-US" dirty="0"/>
              <a:t>Note </a:t>
            </a:r>
            <a:r>
              <a:rPr lang="en-US" i="1" dirty="0"/>
              <a:t>table</a:t>
            </a:r>
            <a:r>
              <a:rPr lang="en-US" dirty="0"/>
              <a:t> keyword</a:t>
            </a:r>
          </a:p>
          <a:p>
            <a:r>
              <a:rPr lang="en-US" dirty="0"/>
              <a:t>	has </a:t>
            </a:r>
            <a:r>
              <a:rPr lang="en-US" i="1" dirty="0" err="1"/>
              <a:t>end_table</a:t>
            </a:r>
            <a:r>
              <a:rPr lang="en-US" i="1" dirty="0"/>
              <a:t> </a:t>
            </a:r>
            <a:r>
              <a:rPr lang="en-US" dirty="0"/>
              <a:t>at the end (next slide)</a:t>
            </a:r>
          </a:p>
          <a:p>
            <a:r>
              <a:rPr lang="en-US" dirty="0"/>
              <a:t>Fishery name is “</a:t>
            </a:r>
            <a:r>
              <a:rPr lang="en-US" dirty="0" err="1"/>
              <a:t>subaF</a:t>
            </a:r>
            <a:r>
              <a:rPr lang="en-US" dirty="0"/>
              <a:t>”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68707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55485-FCF1-4AE4-BB0F-028E085C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Fishing process</a:t>
            </a:r>
            <a:br>
              <a:rPr lang="en-US" dirty="0"/>
            </a:br>
            <a:r>
              <a:rPr lang="en-US" dirty="0"/>
              <a:t> continued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F528F-CE54-4670-8AC9-67E2C6CC3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2" y="1690688"/>
            <a:ext cx="4312298" cy="4351338"/>
          </a:xfrm>
        </p:spPr>
        <p:txBody>
          <a:bodyPr/>
          <a:lstStyle/>
          <a:p>
            <a:r>
              <a:rPr lang="en-US" i="1" dirty="0"/>
              <a:t>table method</a:t>
            </a:r>
          </a:p>
          <a:p>
            <a:pPr lvl="1"/>
            <a:r>
              <a:rPr lang="en-NZ" dirty="0"/>
              <a:t>defines selectivity, time-step etc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EE89D-2370-442F-A6AB-2975597BC6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97" b="16733"/>
          <a:stretch/>
        </p:blipFill>
        <p:spPr>
          <a:xfrm>
            <a:off x="4657115" y="782443"/>
            <a:ext cx="7360713" cy="571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5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79" y="104955"/>
            <a:ext cx="6707088" cy="1066130"/>
          </a:xfrm>
        </p:spPr>
        <p:txBody>
          <a:bodyPr/>
          <a:lstStyle/>
          <a:p>
            <a:r>
              <a:rPr lang="en-NZ" dirty="0"/>
              <a:t>CASAL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935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Generalised software that implements a fairly standard age- (or length-) structured discrete time-step population dynamics model</a:t>
            </a:r>
          </a:p>
          <a:p>
            <a:pPr lvl="1"/>
            <a:r>
              <a:rPr lang="en-AU" dirty="0"/>
              <a:t>integrated assessment</a:t>
            </a:r>
          </a:p>
          <a:p>
            <a:endParaRPr lang="en-NZ" dirty="0"/>
          </a:p>
          <a:p>
            <a:r>
              <a:rPr lang="en-NZ" dirty="0"/>
              <a:t>Self-documented input files</a:t>
            </a:r>
          </a:p>
          <a:p>
            <a:endParaRPr lang="en-NZ" dirty="0"/>
          </a:p>
          <a:p>
            <a:r>
              <a:rPr lang="en-NZ" dirty="0"/>
              <a:t>Conceived 1999, version 1.0 available in 2001 </a:t>
            </a:r>
          </a:p>
          <a:p>
            <a:pPr lvl="1"/>
            <a:endParaRPr lang="en-NZ" dirty="0"/>
          </a:p>
          <a:p>
            <a:pPr lvl="2"/>
            <a:endParaRPr lang="en-NZ" dirty="0"/>
          </a:p>
          <a:p>
            <a:r>
              <a:rPr lang="en-NZ" dirty="0"/>
              <a:t>Extensively used within New Zealand (21 years)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949280"/>
            <a:ext cx="1728216" cy="108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590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3274C-9E2A-4B55-889E-31138B19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i="1" dirty="0"/>
              <a:t>@estimate </a:t>
            </a:r>
            <a:r>
              <a:rPr lang="en-US" dirty="0"/>
              <a:t>blocks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3ACD2-5214-484D-9B0E-31EBF56F0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81" y="1739188"/>
            <a:ext cx="5833188" cy="4351338"/>
          </a:xfrm>
        </p:spPr>
        <p:txBody>
          <a:bodyPr/>
          <a:lstStyle/>
          <a:p>
            <a:r>
              <a:rPr lang="en-US" dirty="0"/>
              <a:t>Note parameter names</a:t>
            </a:r>
          </a:p>
          <a:p>
            <a:r>
              <a:rPr lang="en-US" dirty="0"/>
              <a:t>&lt;command&gt;[&lt;label&gt;].&lt;parameter&gt;</a:t>
            </a:r>
          </a:p>
          <a:p>
            <a:endParaRPr lang="en-US" dirty="0"/>
          </a:p>
          <a:p>
            <a:r>
              <a:rPr lang="en-US" dirty="0"/>
              <a:t>type = prior</a:t>
            </a:r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56B84-C86C-440C-8E55-4D45FBB09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52" r="40807" b="38639"/>
          <a:stretch/>
        </p:blipFill>
        <p:spPr>
          <a:xfrm>
            <a:off x="3798699" y="2705878"/>
            <a:ext cx="9437408" cy="41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29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566F-F686-44AE-8234-37193A7B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31" y="-145156"/>
            <a:ext cx="10515600" cy="1325563"/>
          </a:xfrm>
        </p:spPr>
        <p:txBody>
          <a:bodyPr/>
          <a:lstStyle/>
          <a:p>
            <a:r>
              <a:rPr lang="en-NZ" dirty="0">
                <a:solidFill>
                  <a:schemeClr val="tx1"/>
                </a:solidFill>
              </a:rPr>
              <a:t>Casal2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7CC1D-C89B-40AB-8241-D8E2B86DA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31" y="1000125"/>
            <a:ext cx="10813869" cy="5492749"/>
          </a:xfrm>
        </p:spPr>
        <p:txBody>
          <a:bodyPr>
            <a:normAutofit fontScale="92500" lnSpcReduction="20000"/>
          </a:bodyPr>
          <a:lstStyle/>
          <a:p>
            <a:r>
              <a:rPr lang="en-NZ" sz="2400" dirty="0"/>
              <a:t>LICENSE :</a:t>
            </a:r>
          </a:p>
          <a:p>
            <a:pPr lvl="1"/>
            <a:r>
              <a:rPr lang="en-NZ" sz="2000" dirty="0"/>
              <a:t>GNU GENERAL PUBLIC LICENSE</a:t>
            </a:r>
          </a:p>
          <a:p>
            <a:pPr lvl="1"/>
            <a:r>
              <a:rPr lang="en-NZ" sz="2000" dirty="0"/>
              <a:t>Copyright c 1989, 1991 Free Software Foundation, Inc.</a:t>
            </a:r>
          </a:p>
          <a:p>
            <a:pPr lvl="1"/>
            <a:endParaRPr lang="en-NZ" sz="900" dirty="0"/>
          </a:p>
          <a:p>
            <a:r>
              <a:rPr lang="en-NZ" sz="2400" dirty="0"/>
              <a:t>Funding to date:</a:t>
            </a:r>
          </a:p>
          <a:p>
            <a:endParaRPr lang="en-NZ" sz="2400" dirty="0"/>
          </a:p>
          <a:p>
            <a:endParaRPr lang="en-NZ" sz="900" dirty="0"/>
          </a:p>
          <a:p>
            <a:endParaRPr lang="en-NZ" sz="2400" dirty="0"/>
          </a:p>
          <a:p>
            <a:pPr marL="0" indent="0">
              <a:buNone/>
            </a:pPr>
            <a:endParaRPr lang="en-NZ" sz="900" dirty="0"/>
          </a:p>
          <a:p>
            <a:r>
              <a:rPr lang="en-NZ" sz="2400" dirty="0"/>
              <a:t>Source code and installations</a:t>
            </a:r>
          </a:p>
          <a:p>
            <a:endParaRPr lang="en-NZ" sz="2400" dirty="0"/>
          </a:p>
          <a:p>
            <a:r>
              <a:rPr lang="en-NZ" sz="2400" dirty="0"/>
              <a:t>Current active development team: Scott </a:t>
            </a:r>
            <a:r>
              <a:rPr lang="en-NZ" sz="2400" dirty="0" err="1"/>
              <a:t>Ramsussan</a:t>
            </a:r>
            <a:r>
              <a:rPr lang="en-NZ" sz="2400" dirty="0"/>
              <a:t>, Teresa A’mar, Alistair Dunn, Matt Dunn, Steven Holmes, Craig Marsh, and Ian Doonan</a:t>
            </a:r>
          </a:p>
          <a:p>
            <a:endParaRPr lang="en-NZ" sz="900" dirty="0"/>
          </a:p>
          <a:p>
            <a:r>
              <a:rPr lang="en-NZ" sz="2400" dirty="0"/>
              <a:t>Code used: </a:t>
            </a:r>
            <a:r>
              <a:rPr lang="en-NZ" sz="2400" dirty="0">
                <a:hlinkClick r:id="rId2"/>
              </a:rPr>
              <a:t>https://github.com/NIWAFisheriesModelling/CASAL2/blob/master/Documentation/Presentations/Run_assessment.zip</a:t>
            </a:r>
            <a:endParaRPr lang="en-NZ" sz="2400" dirty="0"/>
          </a:p>
          <a:p>
            <a:pPr marL="0" indent="0">
              <a:buNone/>
            </a:pPr>
            <a:r>
              <a:rPr lang="en-NZ" sz="2400">
                <a:hlinkClick r:id="rId3"/>
              </a:rPr>
              <a:t>    https://github.com/NIWAFisheriesModelling/CASAL2/releases/tag/v21.11</a:t>
            </a:r>
            <a:endParaRPr lang="en-NZ" sz="2400"/>
          </a:p>
          <a:p>
            <a:endParaRPr lang="en-NZ" sz="2400" dirty="0"/>
          </a:p>
          <a:p>
            <a:endParaRPr lang="en-NZ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88149-FBC8-47FA-B6F0-FF481D41BE9C}"/>
              </a:ext>
            </a:extLst>
          </p:cNvPr>
          <p:cNvSpPr txBox="1"/>
          <p:nvPr/>
        </p:nvSpPr>
        <p:spPr>
          <a:xfrm>
            <a:off x="838200" y="2449843"/>
            <a:ext cx="10432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New Zealand Ministry for Primary Industries (now Fisheries New Zealand division) and </a:t>
            </a:r>
          </a:p>
          <a:p>
            <a:r>
              <a:rPr lang="en-NZ" sz="2400" dirty="0"/>
              <a:t>National Institute of Water &amp; Atmospheric Research Ltd. (NIWA).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5EBC69-AF17-499F-87B3-50080105CC67}"/>
              </a:ext>
            </a:extLst>
          </p:cNvPr>
          <p:cNvSpPr txBox="1"/>
          <p:nvPr/>
        </p:nvSpPr>
        <p:spPr>
          <a:xfrm>
            <a:off x="838200" y="3960618"/>
            <a:ext cx="6890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https://github.com/NIWAFisheriesModelling/CASAL2</a:t>
            </a:r>
          </a:p>
        </p:txBody>
      </p:sp>
    </p:spTree>
    <p:extLst>
      <p:ext uri="{BB962C8B-B14F-4D97-AF65-F5344CB8AC3E}">
        <p14:creationId xmlns:p14="http://schemas.microsoft.com/office/powerpoint/2010/main" val="520425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12752" y="1747428"/>
            <a:ext cx="10566495" cy="2519095"/>
          </a:xfrm>
        </p:spPr>
        <p:txBody>
          <a:bodyPr/>
          <a:lstStyle/>
          <a:p>
            <a:br>
              <a:rPr lang="en-NZ" sz="2000" dirty="0"/>
            </a:br>
            <a:br>
              <a:rPr lang="en-NZ" sz="2000" dirty="0"/>
            </a:br>
            <a:br>
              <a:rPr lang="en-NZ" sz="2000" dirty="0"/>
            </a:br>
            <a:br>
              <a:rPr lang="en-NZ" sz="2000" dirty="0"/>
            </a:br>
            <a:br>
              <a:rPr lang="en-NZ" sz="2000" dirty="0"/>
            </a:br>
            <a:br>
              <a:rPr lang="en-NZ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NZ" sz="2000" dirty="0"/>
            </a:br>
            <a:br>
              <a:rPr lang="en-NZ" sz="2000" dirty="0"/>
            </a:br>
            <a:br>
              <a:rPr lang="en-NZ" sz="2000" dirty="0"/>
            </a:br>
            <a:r>
              <a:rPr lang="en-NZ" sz="2000" dirty="0"/>
              <a:t>Thank you</a:t>
            </a:r>
            <a:br>
              <a:rPr lang="en-NZ" sz="2000" dirty="0"/>
            </a:br>
            <a:br>
              <a:rPr lang="en-NZ" sz="2000" dirty="0"/>
            </a:br>
            <a:r>
              <a:rPr lang="en-NZ" sz="2000" dirty="0"/>
              <a:t>Ian Doonan</a:t>
            </a:r>
            <a:br>
              <a:rPr lang="en-NZ" sz="2000" dirty="0"/>
            </a:br>
            <a:r>
              <a:rPr lang="en-NZ" sz="1600" b="0" dirty="0"/>
              <a:t>+64 4 3860825</a:t>
            </a:r>
            <a:br>
              <a:rPr lang="en-NZ" sz="1600" b="0" dirty="0"/>
            </a:br>
            <a:r>
              <a:rPr lang="en-NZ" sz="1600" b="0" dirty="0"/>
              <a:t>Ian</a:t>
            </a:r>
            <a:r>
              <a:rPr lang="en-NZ" sz="1600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.Doonan@niwa.co.nz</a:t>
            </a:r>
            <a:br>
              <a:rPr lang="en-NZ" sz="1600" b="0" dirty="0"/>
            </a:br>
            <a:br>
              <a:rPr lang="en-NZ" sz="1600" b="0" dirty="0"/>
            </a:br>
            <a:br>
              <a:rPr lang="en-NZ" sz="2000" dirty="0"/>
            </a:br>
            <a:endParaRPr lang="en-NZ" sz="2000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247F184-1B7F-438C-8588-12396A9AA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0341" y="5146479"/>
            <a:ext cx="9788396" cy="1000125"/>
          </a:xfrm>
        </p:spPr>
        <p:txBody>
          <a:bodyPr>
            <a:normAutofit/>
          </a:bodyPr>
          <a:lstStyle/>
          <a:p>
            <a:endParaRPr lang="en-NZ" sz="2200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28038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0155D8F-D9B0-4B1E-BF05-7E53BCB31DBC}"/>
              </a:ext>
            </a:extLst>
          </p:cNvPr>
          <p:cNvSpPr txBox="1">
            <a:spLocks/>
          </p:cNvSpPr>
          <p:nvPr/>
        </p:nvSpPr>
        <p:spPr>
          <a:xfrm>
            <a:off x="243281" y="260058"/>
            <a:ext cx="3011647" cy="35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chemeClr val="accent1"/>
                </a:solidFill>
              </a:rPr>
              <a:t>To find resources or get in touch: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76D8F2-33DA-416C-8EDB-EC98A241D51F}"/>
              </a:ext>
            </a:extLst>
          </p:cNvPr>
          <p:cNvSpPr txBox="1"/>
          <p:nvPr/>
        </p:nvSpPr>
        <p:spPr>
          <a:xfrm>
            <a:off x="3386762" y="195526"/>
            <a:ext cx="81489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NZ" sz="2400">
                <a:solidFill>
                  <a:srgbClr val="FF0000"/>
                </a:solidFill>
              </a:rPr>
              <a:t>Type “NIWA Casal2” into Google and click on the first entry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74F1FB-DCA4-4BBD-B715-F6928DC4BF4C}"/>
              </a:ext>
            </a:extLst>
          </p:cNvPr>
          <p:cNvSpPr txBox="1"/>
          <p:nvPr/>
        </p:nvSpPr>
        <p:spPr>
          <a:xfrm>
            <a:off x="278288" y="4834724"/>
            <a:ext cx="2306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>
                <a:solidFill>
                  <a:srgbClr val="FF0000"/>
                </a:solidFill>
              </a:rPr>
              <a:t>Click on this link to go to the Discourse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92A3E4-F8FD-421F-AEA6-5C4F71914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775" y="618208"/>
            <a:ext cx="8543925" cy="61626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C41B85-D32D-4349-9E63-A6F7EB61CCEA}"/>
              </a:ext>
            </a:extLst>
          </p:cNvPr>
          <p:cNvCxnSpPr>
            <a:cxnSpLocks/>
          </p:cNvCxnSpPr>
          <p:nvPr/>
        </p:nvCxnSpPr>
        <p:spPr>
          <a:xfrm>
            <a:off x="1922530" y="5486780"/>
            <a:ext cx="2808861" cy="1014688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962D61-CBEA-4C5F-99E7-E81F1F7C22BA}"/>
              </a:ext>
            </a:extLst>
          </p:cNvPr>
          <p:cNvSpPr txBox="1"/>
          <p:nvPr/>
        </p:nvSpPr>
        <p:spPr>
          <a:xfrm>
            <a:off x="278288" y="2899531"/>
            <a:ext cx="2306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>
                <a:solidFill>
                  <a:srgbClr val="FF0000"/>
                </a:solidFill>
              </a:rPr>
              <a:t>Click on this link to go to the io page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F57411-DC0B-4571-A67A-EF5A48E4066B}"/>
              </a:ext>
            </a:extLst>
          </p:cNvPr>
          <p:cNvCxnSpPr>
            <a:cxnSpLocks/>
          </p:cNvCxnSpPr>
          <p:nvPr/>
        </p:nvCxnSpPr>
        <p:spPr>
          <a:xfrm>
            <a:off x="1749104" y="3429000"/>
            <a:ext cx="2982287" cy="113155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A423B20-5AD9-4579-B20A-4728E5D2459A}"/>
              </a:ext>
            </a:extLst>
          </p:cNvPr>
          <p:cNvSpPr/>
          <p:nvPr/>
        </p:nvSpPr>
        <p:spPr>
          <a:xfrm>
            <a:off x="598487" y="6234112"/>
            <a:ext cx="2349499" cy="20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09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0155D8F-D9B0-4B1E-BF05-7E53BCB31DBC}"/>
              </a:ext>
            </a:extLst>
          </p:cNvPr>
          <p:cNvSpPr txBox="1">
            <a:spLocks/>
          </p:cNvSpPr>
          <p:nvPr/>
        </p:nvSpPr>
        <p:spPr>
          <a:xfrm>
            <a:off x="243281" y="260058"/>
            <a:ext cx="9756395" cy="35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NZ" sz="2400">
                <a:solidFill>
                  <a:schemeClr val="accent1"/>
                </a:solidFill>
              </a:rPr>
              <a:t>First Port of Call: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1B67A-9FC5-437E-87F3-7DC6C2358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537" y="912478"/>
            <a:ext cx="4857750" cy="154305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757869F-BE80-4EB7-839E-C279F380F715}"/>
              </a:ext>
            </a:extLst>
          </p:cNvPr>
          <p:cNvGrpSpPr/>
          <p:nvPr/>
        </p:nvGrpSpPr>
        <p:grpSpPr>
          <a:xfrm>
            <a:off x="5639718" y="2583635"/>
            <a:ext cx="159390" cy="609599"/>
            <a:chOff x="4018327" y="3103927"/>
            <a:chExt cx="159390" cy="60959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3D32A3D-1385-45E5-8201-15E1FE11F0B9}"/>
                </a:ext>
              </a:extLst>
            </p:cNvPr>
            <p:cNvSpPr/>
            <p:nvPr/>
          </p:nvSpPr>
          <p:spPr>
            <a:xfrm>
              <a:off x="4018328" y="3103927"/>
              <a:ext cx="159389" cy="151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D2A2D0-B3C4-4D82-99C5-8413C34B6BB2}"/>
                </a:ext>
              </a:extLst>
            </p:cNvPr>
            <p:cNvSpPr/>
            <p:nvPr/>
          </p:nvSpPr>
          <p:spPr>
            <a:xfrm>
              <a:off x="4018327" y="3333226"/>
              <a:ext cx="159389" cy="151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E3C514-2A76-46DA-9786-9896086778FC}"/>
                </a:ext>
              </a:extLst>
            </p:cNvPr>
            <p:cNvSpPr/>
            <p:nvPr/>
          </p:nvSpPr>
          <p:spPr>
            <a:xfrm>
              <a:off x="4018327" y="3562525"/>
              <a:ext cx="159389" cy="151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6AB5030-5D3B-4632-8612-9D986E3E7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846" y="3321342"/>
            <a:ext cx="4962525" cy="3276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155F30-66C9-4DFE-B5E4-A3C37B2E843C}"/>
              </a:ext>
            </a:extLst>
          </p:cNvPr>
          <p:cNvSpPr txBox="1"/>
          <p:nvPr/>
        </p:nvSpPr>
        <p:spPr>
          <a:xfrm>
            <a:off x="3439487" y="147901"/>
            <a:ext cx="50166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https://casal2.github.io/</a:t>
            </a:r>
            <a:endParaRPr lang="en-NZ" sz="240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F6923B-896F-4A7E-820D-6E404EEC572B}"/>
              </a:ext>
            </a:extLst>
          </p:cNvPr>
          <p:cNvSpPr/>
          <p:nvPr/>
        </p:nvSpPr>
        <p:spPr>
          <a:xfrm>
            <a:off x="10091737" y="5900737"/>
            <a:ext cx="1531937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519EE-DFDE-4D01-A2A8-9A3EB88E9285}"/>
              </a:ext>
            </a:extLst>
          </p:cNvPr>
          <p:cNvSpPr/>
          <p:nvPr/>
        </p:nvSpPr>
        <p:spPr>
          <a:xfrm>
            <a:off x="598487" y="6234112"/>
            <a:ext cx="2349499" cy="20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8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BA566C-BBE1-4D2D-B2B5-CD6BDB474602}"/>
              </a:ext>
            </a:extLst>
          </p:cNvPr>
          <p:cNvSpPr/>
          <p:nvPr/>
        </p:nvSpPr>
        <p:spPr>
          <a:xfrm>
            <a:off x="581113" y="6187155"/>
            <a:ext cx="2409915" cy="28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0155D8F-D9B0-4B1E-BF05-7E53BCB31DBC}"/>
              </a:ext>
            </a:extLst>
          </p:cNvPr>
          <p:cNvSpPr txBox="1">
            <a:spLocks/>
          </p:cNvSpPr>
          <p:nvPr/>
        </p:nvSpPr>
        <p:spPr>
          <a:xfrm>
            <a:off x="243281" y="260058"/>
            <a:ext cx="9756395" cy="35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NZ" sz="2400">
                <a:solidFill>
                  <a:schemeClr val="accent1"/>
                </a:solidFill>
              </a:rPr>
              <a:t>Discourse site: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76D8F2-33DA-416C-8EDB-EC98A241D51F}"/>
              </a:ext>
            </a:extLst>
          </p:cNvPr>
          <p:cNvSpPr txBox="1"/>
          <p:nvPr/>
        </p:nvSpPr>
        <p:spPr>
          <a:xfrm>
            <a:off x="2465010" y="148236"/>
            <a:ext cx="50166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https://casal2.discourse.group/</a:t>
            </a:r>
            <a:endParaRPr lang="en-NZ" sz="240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D0DAB-CA22-4EB7-BFF1-77CEFBD51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96" y="745807"/>
            <a:ext cx="9669780" cy="61121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488E68-E0CC-4C96-B7A3-8EAD7A0C8F79}"/>
              </a:ext>
            </a:extLst>
          </p:cNvPr>
          <p:cNvSpPr/>
          <p:nvPr/>
        </p:nvSpPr>
        <p:spPr>
          <a:xfrm>
            <a:off x="10091737" y="5900737"/>
            <a:ext cx="1531937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531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Software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Integrated custom build wrapper (python). </a:t>
            </a:r>
            <a:endParaRPr lang="en-NZ" dirty="0">
              <a:highlight>
                <a:srgbClr val="FFFF00"/>
              </a:highlight>
            </a:endParaRPr>
          </a:p>
          <a:p>
            <a:pPr lvl="2"/>
            <a:endParaRPr lang="en-NZ" dirty="0"/>
          </a:p>
          <a:p>
            <a:r>
              <a:rPr lang="en-NZ" dirty="0"/>
              <a:t>Integration with Google's Unit Test and Mock frameworks</a:t>
            </a:r>
          </a:p>
          <a:p>
            <a:pPr lvl="3"/>
            <a:endParaRPr lang="en-NZ" dirty="0"/>
          </a:p>
          <a:p>
            <a:r>
              <a:rPr lang="en-NZ" dirty="0"/>
              <a:t>Definition of the coding standard to the Google C++ coding style</a:t>
            </a:r>
          </a:p>
          <a:p>
            <a:pPr lvl="3"/>
            <a:endParaRPr lang="en-NZ" dirty="0"/>
          </a:p>
          <a:p>
            <a:r>
              <a:rPr lang="en-NZ" dirty="0"/>
              <a:t>No exception handling</a:t>
            </a:r>
          </a:p>
          <a:p>
            <a:pPr lvl="4"/>
            <a:endParaRPr lang="en-NZ" dirty="0"/>
          </a:p>
          <a:p>
            <a:r>
              <a:rPr lang="en-NZ" dirty="0"/>
              <a:t>Highly modular/component architecture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198886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/>
              <a:t>Modern code architecture and code standards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Employed a professional developer</a:t>
            </a:r>
          </a:p>
          <a:p>
            <a:pPr lvl="1"/>
            <a:r>
              <a:rPr lang="en-NZ" dirty="0"/>
              <a:t>Scott Rasmussen</a:t>
            </a:r>
          </a:p>
          <a:p>
            <a:pPr lvl="1"/>
            <a:r>
              <a:rPr lang="en-NZ" dirty="0"/>
              <a:t>Higher chance of the code meeting performance criteria</a:t>
            </a:r>
          </a:p>
          <a:p>
            <a:pPr lvl="1"/>
            <a:r>
              <a:rPr lang="en-NZ" dirty="0"/>
              <a:t>Enhances long term maintainability</a:t>
            </a:r>
          </a:p>
          <a:p>
            <a:pPr lvl="2"/>
            <a:r>
              <a:rPr lang="en-NZ" dirty="0"/>
              <a:t>Forced coding standard</a:t>
            </a:r>
          </a:p>
          <a:p>
            <a:pPr lvl="2"/>
            <a:r>
              <a:rPr lang="en-NZ" dirty="0"/>
              <a:t>State machine (mimicked)</a:t>
            </a:r>
          </a:p>
          <a:p>
            <a:pPr lvl="2"/>
            <a:r>
              <a:rPr lang="en-NZ" dirty="0"/>
              <a:t>Loose coupling, high cohesion modular design</a:t>
            </a:r>
          </a:p>
          <a:p>
            <a:pPr lvl="2"/>
            <a:endParaRPr lang="en-NZ" dirty="0"/>
          </a:p>
          <a:p>
            <a:pPr lvl="1"/>
            <a:r>
              <a:rPr lang="en-NZ" dirty="0"/>
              <a:t>Greater chance of implementing modern methods that take advantage of available technologies</a:t>
            </a:r>
          </a:p>
        </p:txBody>
      </p:sp>
    </p:spTree>
    <p:extLst>
      <p:ext uri="{BB962C8B-B14F-4D97-AF65-F5344CB8AC3E}">
        <p14:creationId xmlns:p14="http://schemas.microsoft.com/office/powerpoint/2010/main" val="1767759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6851104" cy="1066130"/>
          </a:xfrm>
        </p:spPr>
        <p:txBody>
          <a:bodyPr/>
          <a:lstStyle/>
          <a:p>
            <a:r>
              <a:rPr lang="en-NZ" dirty="0"/>
              <a:t>Why CASAL?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7048"/>
            <a:ext cx="10515600" cy="4999916"/>
          </a:xfrm>
        </p:spPr>
        <p:txBody>
          <a:bodyPr>
            <a:normAutofit lnSpcReduction="10000"/>
          </a:bodyPr>
          <a:lstStyle/>
          <a:p>
            <a:r>
              <a:rPr lang="en-NZ" dirty="0"/>
              <a:t>Design objectives:</a:t>
            </a:r>
          </a:p>
          <a:p>
            <a:pPr lvl="1"/>
            <a:r>
              <a:rPr lang="en-NZ" dirty="0"/>
              <a:t>A flexible, generalised statistical age or length structured model</a:t>
            </a:r>
          </a:p>
          <a:p>
            <a:pPr lvl="2"/>
            <a:endParaRPr lang="en-NZ" dirty="0"/>
          </a:p>
          <a:p>
            <a:pPr lvl="1"/>
            <a:r>
              <a:rPr lang="en-NZ" dirty="0"/>
              <a:t>Assisting scientists</a:t>
            </a:r>
          </a:p>
          <a:p>
            <a:pPr lvl="2"/>
            <a:r>
              <a:rPr lang="en-NZ" dirty="0"/>
              <a:t>Standard, validated code base with a common knowledge pool of problems and solutions</a:t>
            </a:r>
          </a:p>
          <a:p>
            <a:pPr lvl="2"/>
            <a:r>
              <a:rPr lang="en-NZ" dirty="0"/>
              <a:t>Standardised interface that ‘self-documents’ each model</a:t>
            </a:r>
          </a:p>
          <a:p>
            <a:pPr lvl="2"/>
            <a:endParaRPr lang="en-NZ" dirty="0"/>
          </a:p>
          <a:p>
            <a:pPr lvl="1"/>
            <a:r>
              <a:rPr lang="en-NZ" dirty="0"/>
              <a:t>Assisting stakeholders</a:t>
            </a:r>
          </a:p>
          <a:p>
            <a:pPr lvl="2"/>
            <a:r>
              <a:rPr lang="en-NZ" dirty="0"/>
              <a:t>Standardised terminology</a:t>
            </a:r>
          </a:p>
          <a:p>
            <a:pPr lvl="2"/>
            <a:r>
              <a:rPr lang="en-NZ" dirty="0"/>
              <a:t>Standardised mathematical description contained in one place </a:t>
            </a:r>
          </a:p>
          <a:p>
            <a:pPr lvl="2"/>
            <a:r>
              <a:rPr lang="en-NZ" dirty="0"/>
              <a:t>Consistent outputs allowing easy comparison between models, over time, and across stocks</a:t>
            </a:r>
          </a:p>
          <a:p>
            <a:r>
              <a:rPr lang="en-NZ" dirty="0"/>
              <a:t>Replaced various individuals’ own programs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949280"/>
            <a:ext cx="1728216" cy="108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63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6102"/>
            <a:ext cx="6950200" cy="1066130"/>
          </a:xfrm>
        </p:spPr>
        <p:txBody>
          <a:bodyPr/>
          <a:lstStyle/>
          <a:p>
            <a:r>
              <a:rPr lang="en-NZ" dirty="0"/>
              <a:t>Population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358" y="1010902"/>
            <a:ext cx="10515600" cy="483619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AU" dirty="0"/>
              <a:t>Sex, maturity, area, stock structure options</a:t>
            </a:r>
          </a:p>
          <a:p>
            <a:pPr>
              <a:lnSpc>
                <a:spcPct val="90000"/>
              </a:lnSpc>
            </a:pPr>
            <a:endParaRPr lang="en-AU" sz="800" dirty="0"/>
          </a:p>
          <a:p>
            <a:pPr>
              <a:lnSpc>
                <a:spcPct val="90000"/>
              </a:lnSpc>
            </a:pPr>
            <a:r>
              <a:rPr lang="en-AU" dirty="0"/>
              <a:t>Flexible time period, annual cycle, with some additional optional population processes</a:t>
            </a:r>
          </a:p>
          <a:p>
            <a:pPr>
              <a:lnSpc>
                <a:spcPct val="90000"/>
              </a:lnSpc>
            </a:pPr>
            <a:endParaRPr lang="en-AU" sz="800" dirty="0"/>
          </a:p>
          <a:p>
            <a:pPr>
              <a:lnSpc>
                <a:spcPct val="90000"/>
              </a:lnSpc>
            </a:pPr>
            <a:r>
              <a:rPr lang="en-AU" dirty="0"/>
              <a:t>Multiple fleets and fisheries occurring in single or multiple areas</a:t>
            </a:r>
          </a:p>
          <a:p>
            <a:pPr>
              <a:lnSpc>
                <a:spcPct val="90000"/>
              </a:lnSpc>
            </a:pPr>
            <a:endParaRPr lang="en-AU" sz="800" dirty="0"/>
          </a:p>
          <a:p>
            <a:pPr>
              <a:lnSpc>
                <a:spcPct val="90000"/>
              </a:lnSpc>
            </a:pPr>
            <a:r>
              <a:rPr lang="en-AU" dirty="0"/>
              <a:t>Optional catch-equations: Baranov or exploitation rate</a:t>
            </a:r>
          </a:p>
          <a:p>
            <a:pPr>
              <a:lnSpc>
                <a:spcPct val="90000"/>
              </a:lnSpc>
            </a:pPr>
            <a:endParaRPr lang="en-AU" sz="800" dirty="0"/>
          </a:p>
          <a:p>
            <a:pPr>
              <a:lnSpc>
                <a:spcPct val="90000"/>
              </a:lnSpc>
            </a:pPr>
            <a:r>
              <a:rPr lang="en-AU" dirty="0"/>
              <a:t>Alternative forms of age-length relationships</a:t>
            </a:r>
          </a:p>
          <a:p>
            <a:pPr>
              <a:lnSpc>
                <a:spcPct val="90000"/>
              </a:lnSpc>
            </a:pPr>
            <a:endParaRPr lang="en-AU" sz="800" dirty="0"/>
          </a:p>
          <a:p>
            <a:pPr>
              <a:lnSpc>
                <a:spcPct val="90000"/>
              </a:lnSpc>
            </a:pPr>
            <a:r>
              <a:rPr lang="en-AU" dirty="0"/>
              <a:t>Selectivity/ogive definitions</a:t>
            </a:r>
          </a:p>
          <a:p>
            <a:pPr>
              <a:lnSpc>
                <a:spcPct val="90000"/>
              </a:lnSpc>
            </a:pPr>
            <a:endParaRPr lang="en-AU" sz="900" dirty="0"/>
          </a:p>
          <a:p>
            <a:pPr>
              <a:lnSpc>
                <a:spcPct val="90000"/>
              </a:lnSpc>
            </a:pPr>
            <a:r>
              <a:rPr lang="en-AU" dirty="0"/>
              <a:t>Migrations</a:t>
            </a:r>
          </a:p>
          <a:p>
            <a:endParaRPr lang="en-N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949280"/>
            <a:ext cx="1728216" cy="108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25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6950200" cy="1066130"/>
          </a:xfrm>
        </p:spPr>
        <p:txBody>
          <a:bodyPr/>
          <a:lstStyle/>
          <a:p>
            <a:r>
              <a:rPr lang="en-NZ" dirty="0"/>
              <a:t>Estimation &amp; observation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7750"/>
            <a:ext cx="10515600" cy="4644356"/>
          </a:xfrm>
        </p:spPr>
        <p:txBody>
          <a:bodyPr>
            <a:normAutofit fontScale="70000" lnSpcReduction="20000"/>
          </a:bodyPr>
          <a:lstStyle/>
          <a:p>
            <a:pPr lvl="1"/>
            <a:endParaRPr lang="en-NZ" dirty="0"/>
          </a:p>
          <a:p>
            <a:r>
              <a:rPr lang="en-NZ" dirty="0"/>
              <a:t>Specifies data for observations </a:t>
            </a:r>
          </a:p>
          <a:p>
            <a:pPr lvl="1"/>
            <a:r>
              <a:rPr lang="en-NZ" dirty="0"/>
              <a:t>Likelihoods</a:t>
            </a:r>
          </a:p>
          <a:p>
            <a:pPr lvl="1"/>
            <a:r>
              <a:rPr lang="en-NZ" dirty="0"/>
              <a:t>Penalties</a:t>
            </a:r>
          </a:p>
          <a:p>
            <a:pPr lvl="1"/>
            <a:endParaRPr lang="en-NZ" dirty="0"/>
          </a:p>
          <a:p>
            <a:r>
              <a:rPr lang="en-NZ" dirty="0"/>
              <a:t>Data specs</a:t>
            </a:r>
          </a:p>
          <a:p>
            <a:pPr lvl="1"/>
            <a:r>
              <a:rPr lang="en-NZ" dirty="0"/>
              <a:t>Abundance/biomass indices</a:t>
            </a:r>
          </a:p>
          <a:p>
            <a:pPr lvl="1"/>
            <a:r>
              <a:rPr lang="en-NZ" dirty="0"/>
              <a:t>Age &amp; length compositions</a:t>
            </a:r>
          </a:p>
          <a:p>
            <a:pPr lvl="1"/>
            <a:r>
              <a:rPr lang="en-NZ" dirty="0"/>
              <a:t>Tagging</a:t>
            </a:r>
          </a:p>
          <a:p>
            <a:pPr lvl="1"/>
            <a:r>
              <a:rPr lang="en-NZ" dirty="0"/>
              <a:t>Migration &amp; maturation</a:t>
            </a:r>
          </a:p>
          <a:p>
            <a:pPr lvl="1"/>
            <a:r>
              <a:rPr lang="en-NZ" dirty="0"/>
              <a:t>Age &amp; length (growth)</a:t>
            </a:r>
          </a:p>
          <a:p>
            <a:pPr lvl="1"/>
            <a:endParaRPr lang="en-NZ" dirty="0"/>
          </a:p>
          <a:p>
            <a:pPr lvl="1"/>
            <a:endParaRPr lang="en-NZ" dirty="0"/>
          </a:p>
          <a:p>
            <a:r>
              <a:rPr lang="en-NZ" dirty="0"/>
              <a:t>Estimation</a:t>
            </a:r>
          </a:p>
          <a:p>
            <a:pPr lvl="1"/>
            <a:r>
              <a:rPr lang="en-NZ" dirty="0"/>
              <a:t>Specify parameters to estimate</a:t>
            </a:r>
          </a:p>
          <a:p>
            <a:pPr lvl="1"/>
            <a:r>
              <a:rPr lang="en-NZ" dirty="0"/>
              <a:t>Their bounds</a:t>
            </a:r>
          </a:p>
          <a:p>
            <a:pPr lvl="1"/>
            <a:r>
              <a:rPr lang="en-NZ" dirty="0"/>
              <a:t>Priors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949280"/>
            <a:ext cx="1728216" cy="108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6950200" cy="1066130"/>
          </a:xfrm>
        </p:spPr>
        <p:txBody>
          <a:bodyPr/>
          <a:lstStyle/>
          <a:p>
            <a:r>
              <a:rPr lang="en-NZ" dirty="0"/>
              <a:t>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6631"/>
            <a:ext cx="10515600" cy="4614062"/>
          </a:xfrm>
        </p:spPr>
        <p:txBody>
          <a:bodyPr>
            <a:normAutofit/>
          </a:bodyPr>
          <a:lstStyle/>
          <a:p>
            <a:r>
              <a:rPr lang="en-NZ" dirty="0"/>
              <a:t>Output quantities </a:t>
            </a:r>
          </a:p>
          <a:p>
            <a:pPr lvl="1"/>
            <a:r>
              <a:rPr lang="en-NZ" dirty="0"/>
              <a:t>e.g., fits to observations</a:t>
            </a:r>
          </a:p>
          <a:p>
            <a:pPr lvl="1"/>
            <a:r>
              <a:rPr lang="en-NZ" dirty="0"/>
              <a:t>SSB over model years</a:t>
            </a:r>
          </a:p>
          <a:p>
            <a:pPr lvl="1"/>
            <a:endParaRPr lang="en-NZ" dirty="0"/>
          </a:p>
          <a:p>
            <a:r>
              <a:rPr lang="en-NZ" dirty="0"/>
              <a:t>“Pseudo” observations</a:t>
            </a:r>
          </a:p>
          <a:p>
            <a:pPr lvl="1"/>
            <a:r>
              <a:rPr lang="en-NZ" dirty="0"/>
              <a:t>Pull out expectations for some population slice</a:t>
            </a:r>
          </a:p>
          <a:p>
            <a:pPr lvl="1"/>
            <a:r>
              <a:rPr lang="en-NZ" dirty="0"/>
              <a:t>e.g., age composition of the SSB over fishery history</a:t>
            </a:r>
          </a:p>
          <a:p>
            <a:pPr lvl="1"/>
            <a:endParaRPr lang="en-NZ" dirty="0"/>
          </a:p>
          <a:p>
            <a:r>
              <a:rPr lang="en-NZ" dirty="0"/>
              <a:t>Projections</a:t>
            </a:r>
          </a:p>
          <a:p>
            <a:pPr lvl="1"/>
            <a:endParaRPr lang="en-NZ" dirty="0"/>
          </a:p>
          <a:p>
            <a:pPr lvl="3"/>
            <a:endParaRPr lang="en-NZ" dirty="0"/>
          </a:p>
          <a:p>
            <a:endParaRPr lang="en-N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949280"/>
            <a:ext cx="1728216" cy="108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32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7017</TotalTime>
  <Words>2346</Words>
  <Application>Microsoft Office PowerPoint</Application>
  <PresentationFormat>Widescreen</PresentationFormat>
  <Paragraphs>434</Paragraphs>
  <Slides>57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Introducing Casal2 for assessments</vt:lpstr>
      <vt:lpstr>Topics</vt:lpstr>
      <vt:lpstr>Casal2 will replace CASAL</vt:lpstr>
      <vt:lpstr>NZ fisheries context</vt:lpstr>
      <vt:lpstr>CASAL</vt:lpstr>
      <vt:lpstr>Why CASAL?</vt:lpstr>
      <vt:lpstr>Population </vt:lpstr>
      <vt:lpstr>Estimation &amp; observation</vt:lpstr>
      <vt:lpstr>Outputs</vt:lpstr>
      <vt:lpstr>Has it been useful?</vt:lpstr>
      <vt:lpstr>Problems with CASAL…</vt:lpstr>
      <vt:lpstr>Why not modify CASAL?</vt:lpstr>
      <vt:lpstr>Casal2 design objectives</vt:lpstr>
      <vt:lpstr>Casal2’s code objectives </vt:lpstr>
      <vt:lpstr>Constraints</vt:lpstr>
      <vt:lpstr>CASAL key concept: the partition: numbers-at-age by population strata</vt:lpstr>
      <vt:lpstr>Casal2 key concept: the partition: numbers-at-age by population strata</vt:lpstr>
      <vt:lpstr>Casal2 population modelling concepts</vt:lpstr>
      <vt:lpstr>Current state</vt:lpstr>
      <vt:lpstr>PowerPoint Presentation</vt:lpstr>
      <vt:lpstr>Introduction to example assessment (hake (Merluccius australis), HAK 1 stock)</vt:lpstr>
      <vt:lpstr>HAK 1: Sub-Antarctic</vt:lpstr>
      <vt:lpstr>PowerPoint Presentation</vt:lpstr>
      <vt:lpstr>HAK 1 estimated parameters</vt:lpstr>
      <vt:lpstr>Directory structure for an assessment</vt:lpstr>
      <vt:lpstr>Input files</vt:lpstr>
      <vt:lpstr>Run model</vt:lpstr>
      <vt:lpstr>Usual run modes</vt:lpstr>
      <vt:lpstr>Run model from R</vt:lpstr>
      <vt:lpstr>Run model from R</vt:lpstr>
      <vt:lpstr>e.err.txt</vt:lpstr>
      <vt:lpstr>PowerPoint Presentation</vt:lpstr>
      <vt:lpstr>e.out.txt</vt:lpstr>
      <vt:lpstr>PowerPoint Presentation</vt:lpstr>
      <vt:lpstr>PowerPoint Presentation</vt:lpstr>
      <vt:lpstr>PowerPoint Presentation</vt:lpstr>
      <vt:lpstr>(2)HAK.get.results.R</vt:lpstr>
      <vt:lpstr>PowerPoint Presentation</vt:lpstr>
      <vt:lpstr>PowerPoint Presentation</vt:lpstr>
      <vt:lpstr>Now example syntax of the input files</vt:lpstr>
      <vt:lpstr>Casal2 input file specification</vt:lpstr>
      <vt:lpstr>Casal2 input file specification</vt:lpstr>
      <vt:lpstr>Casal2 input file specification</vt:lpstr>
      <vt:lpstr>Casal2 input file specification</vt:lpstr>
      <vt:lpstr>HAK 1: scope model</vt:lpstr>
      <vt:lpstr>HAK 1: define processes to use &amp; their order</vt:lpstr>
      <vt:lpstr>Recruiment</vt:lpstr>
      <vt:lpstr>Fishing process </vt:lpstr>
      <vt:lpstr>Fishing process  continued</vt:lpstr>
      <vt:lpstr>Example @estimate blocks</vt:lpstr>
      <vt:lpstr>Casal2</vt:lpstr>
      <vt:lpstr>             Thank you  Ian Doonan +64 4 3860825 Ian.Doonan@niwa.co.nz   </vt:lpstr>
      <vt:lpstr>PowerPoint Presentation</vt:lpstr>
      <vt:lpstr>PowerPoint Presentation</vt:lpstr>
      <vt:lpstr>PowerPoint Presentation</vt:lpstr>
      <vt:lpstr>Software design</vt:lpstr>
      <vt:lpstr>Modern code architecture and code standards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Casal2: why and worked example</dc:title>
  <dc:creator>Ian Doonan</dc:creator>
  <cp:lastModifiedBy>Ian Doonan</cp:lastModifiedBy>
  <cp:revision>107</cp:revision>
  <cp:lastPrinted>2022-01-04T21:33:32Z</cp:lastPrinted>
  <dcterms:created xsi:type="dcterms:W3CDTF">2022-01-01T20:35:40Z</dcterms:created>
  <dcterms:modified xsi:type="dcterms:W3CDTF">2022-01-06T18:20:47Z</dcterms:modified>
</cp:coreProperties>
</file>